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7" r:id="rId6"/>
    <p:sldId id="289" r:id="rId7"/>
    <p:sldId id="33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52" r:id="rId17"/>
    <p:sldId id="462" r:id="rId18"/>
    <p:sldId id="463" r:id="rId19"/>
    <p:sldId id="464" r:id="rId20"/>
    <p:sldId id="461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4" r:id="rId41"/>
    <p:sldId id="315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7310" userDrawn="1">
          <p15:clr>
            <a:srgbClr val="A4A3A4"/>
          </p15:clr>
        </p15:guide>
        <p15:guide id="3" orient="horz" pos="1933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orient="horz" pos="3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7B6"/>
    <a:srgbClr val="0790D6"/>
    <a:srgbClr val="4472C4"/>
    <a:srgbClr val="E10812"/>
    <a:srgbClr val="E20311"/>
    <a:srgbClr val="FFFFFF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 autoAdjust="0"/>
    <p:restoredTop sz="95084"/>
  </p:normalViewPr>
  <p:slideViewPr>
    <p:cSldViewPr snapToGrid="0" snapToObjects="1">
      <p:cViewPr varScale="1">
        <p:scale>
          <a:sx n="108" d="100"/>
          <a:sy n="108" d="100"/>
        </p:scale>
        <p:origin x="1050" y="108"/>
      </p:cViewPr>
      <p:guideLst>
        <p:guide orient="horz" pos="2523"/>
        <p:guide pos="7310"/>
        <p:guide orient="horz" pos="1933"/>
        <p:guide orient="horz" pos="2273"/>
        <p:guide orient="horz" pos="2840"/>
        <p:guide orient="horz" pos="3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Brandolini" userId="5d12b3ca-468f-4649-bc1a-13adf1524f17" providerId="ADAL" clId="{E57A8874-960E-48CC-B539-35BD80565C78}"/>
    <pc:docChg chg="modSld">
      <pc:chgData name="Luca Brandolini" userId="5d12b3ca-468f-4649-bc1a-13adf1524f17" providerId="ADAL" clId="{E57A8874-960E-48CC-B539-35BD80565C78}" dt="2022-11-17T10:31:10.370" v="0" actId="2711"/>
      <pc:docMkLst>
        <pc:docMk/>
      </pc:docMkLst>
      <pc:sldChg chg="modSp mod">
        <pc:chgData name="Luca Brandolini" userId="5d12b3ca-468f-4649-bc1a-13adf1524f17" providerId="ADAL" clId="{E57A8874-960E-48CC-B539-35BD80565C78}" dt="2022-11-17T10:31:10.370" v="0" actId="2711"/>
        <pc:sldMkLst>
          <pc:docMk/>
          <pc:sldMk cId="1414768550" sldId="481"/>
        </pc:sldMkLst>
        <pc:spChg chg="mod">
          <ac:chgData name="Luca Brandolini" userId="5d12b3ca-468f-4649-bc1a-13adf1524f17" providerId="ADAL" clId="{E57A8874-960E-48CC-B539-35BD80565C78}" dt="2022-11-17T10:31:10.370" v="0" actId="2711"/>
          <ac:spMkLst>
            <pc:docMk/>
            <pc:sldMk cId="1414768550" sldId="481"/>
            <ac:spMk id="6" creationId="{2262511D-FAEF-5E40-8D30-5186D3E5D8E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412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IT" dirty="0"/>
              <a:t>osa è andato bene? </a:t>
            </a:r>
            <a:r>
              <a:rPr lang="en-GB" dirty="0"/>
              <a:t>Q</a:t>
            </a:r>
            <a:r>
              <a:rPr lang="en-IT" dirty="0"/>
              <a:t>uali sono stati i colli di bottiglia? </a:t>
            </a:r>
            <a:r>
              <a:rPr lang="en-GB" dirty="0"/>
              <a:t>A</a:t>
            </a:r>
            <a:r>
              <a:rPr lang="en-IT" dirty="0"/>
              <a:t>vete cambiato i limiti al WIP? </a:t>
            </a:r>
            <a:r>
              <a:rPr lang="en-GB" dirty="0"/>
              <a:t>C</a:t>
            </a:r>
            <a:r>
              <a:rPr lang="en-IT" dirty="0"/>
              <a:t>osa è cambiato quando avete iniziato ad usare il backlog? </a:t>
            </a:r>
            <a:r>
              <a:rPr lang="en-GB" dirty="0"/>
              <a:t>A</a:t>
            </a:r>
            <a:r>
              <a:rPr lang="en-IT" dirty="0"/>
              <a:t>vete visualizzato il flusso? </a:t>
            </a:r>
            <a:r>
              <a:rPr lang="en-GB" dirty="0"/>
              <a:t>A </a:t>
            </a:r>
            <a:r>
              <a:rPr lang="en-GB" dirty="0" err="1"/>
              <a:t>partire</a:t>
            </a:r>
            <a:r>
              <a:rPr lang="en-GB" dirty="0"/>
              <a:t> da quale round?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0969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IT" dirty="0"/>
              <a:t>osa è andato bene? </a:t>
            </a:r>
            <a:r>
              <a:rPr lang="en-GB" dirty="0"/>
              <a:t>Q</a:t>
            </a:r>
            <a:r>
              <a:rPr lang="en-IT" dirty="0"/>
              <a:t>uali sono stati i colli di bottiglia? </a:t>
            </a:r>
            <a:r>
              <a:rPr lang="en-GB" dirty="0"/>
              <a:t>A</a:t>
            </a:r>
            <a:r>
              <a:rPr lang="en-IT" dirty="0"/>
              <a:t>vete cambiato i limiti al WIP? </a:t>
            </a:r>
            <a:r>
              <a:rPr lang="en-GB" dirty="0"/>
              <a:t>C</a:t>
            </a:r>
            <a:r>
              <a:rPr lang="en-IT" dirty="0"/>
              <a:t>osa è cambiato quando avete iniziato ad usare il backlog? </a:t>
            </a:r>
            <a:r>
              <a:rPr lang="en-GB" dirty="0"/>
              <a:t>A</a:t>
            </a:r>
            <a:r>
              <a:rPr lang="en-IT" dirty="0"/>
              <a:t>vete visualizzato il flusso? </a:t>
            </a:r>
            <a:r>
              <a:rPr lang="en-GB" dirty="0"/>
              <a:t>A </a:t>
            </a:r>
            <a:r>
              <a:rPr lang="en-GB" dirty="0" err="1"/>
              <a:t>partire</a:t>
            </a:r>
            <a:r>
              <a:rPr lang="en-GB" dirty="0"/>
              <a:t> da quale round?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864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8F1D5C1-3996-5A42-932C-C2F207F603F9}"/>
              </a:ext>
            </a:extLst>
          </p:cNvPr>
          <p:cNvSpPr/>
          <p:nvPr userDrawn="1"/>
        </p:nvSpPr>
        <p:spPr>
          <a:xfrm>
            <a:off x="1381539" y="993913"/>
            <a:ext cx="5019261" cy="19778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9B07BF-671B-4C4B-9FB3-FE6500A99236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607797F-2709-374B-A4A2-3A609F4AD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321" y="562061"/>
            <a:ext cx="3296874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DELICATED</a:t>
            </a:r>
            <a:br>
              <a:rPr lang="it-IT" dirty="0"/>
            </a:br>
            <a:r>
              <a:rPr lang="it-IT" dirty="0"/>
              <a:t>TEAM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42703" y="3348000"/>
            <a:ext cx="4457430" cy="31702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RESOURCE AS A SERVICE </a:t>
            </a:r>
          </a:p>
          <a:p>
            <a:endParaRPr lang="it-IT" dirty="0"/>
          </a:p>
          <a:p>
            <a:r>
              <a:rPr lang="it-IT" dirty="0" err="1"/>
              <a:t>Attracting</a:t>
            </a:r>
            <a:r>
              <a:rPr lang="it-IT" dirty="0"/>
              <a:t>, training and </a:t>
            </a:r>
            <a:r>
              <a:rPr lang="it-IT" dirty="0" err="1"/>
              <a:t>retaining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IT talent </a:t>
            </a:r>
            <a:r>
              <a:rPr lang="it-IT" dirty="0" err="1"/>
              <a:t>is</a:t>
            </a:r>
            <a:r>
              <a:rPr lang="it-IT" dirty="0"/>
              <a:t> a big </a:t>
            </a:r>
            <a:r>
              <a:rPr lang="it-IT" dirty="0" err="1"/>
              <a:t>challenge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companies. With the </a:t>
            </a:r>
            <a:r>
              <a:rPr lang="it-IT" dirty="0" err="1"/>
              <a:t>rapid</a:t>
            </a:r>
            <a:r>
              <a:rPr lang="it-IT" dirty="0"/>
              <a:t> </a:t>
            </a:r>
            <a:r>
              <a:rPr lang="it-IT" dirty="0" err="1"/>
              <a:t>evolution</a:t>
            </a:r>
            <a:r>
              <a:rPr lang="it-IT" dirty="0"/>
              <a:t> of </a:t>
            </a:r>
            <a:r>
              <a:rPr lang="it-IT" dirty="0" err="1"/>
              <a:t>technologies</a:t>
            </a:r>
            <a:r>
              <a:rPr lang="it-IT" dirty="0"/>
              <a:t> and market </a:t>
            </a:r>
            <a:r>
              <a:rPr lang="it-IT" dirty="0" err="1"/>
              <a:t>needs</a:t>
            </a:r>
            <a:r>
              <a:rPr lang="it-IT" dirty="0"/>
              <a:t>,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adequate</a:t>
            </a:r>
            <a:r>
              <a:rPr lang="it-IT" dirty="0"/>
              <a:t> IT </a:t>
            </a:r>
            <a:r>
              <a:rPr lang="it-IT" dirty="0" err="1"/>
              <a:t>resources</a:t>
            </a:r>
            <a:r>
              <a:rPr lang="it-IT" dirty="0"/>
              <a:t> in the right time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proved</a:t>
            </a:r>
            <a:r>
              <a:rPr lang="it-IT" dirty="0"/>
              <a:t> to be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pain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offer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At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disposal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team, made up of more </a:t>
            </a:r>
            <a:r>
              <a:rPr lang="it-IT" dirty="0" err="1"/>
              <a:t>than</a:t>
            </a:r>
            <a:r>
              <a:rPr lang="it-IT" dirty="0"/>
              <a:t> 100 </a:t>
            </a:r>
            <a:r>
              <a:rPr lang="it-IT" dirty="0" err="1"/>
              <a:t>experts</a:t>
            </a:r>
            <a:r>
              <a:rPr lang="it-IT" dirty="0"/>
              <a:t>,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you</a:t>
            </a:r>
            <a:r>
              <a:rPr lang="it-IT" dirty="0"/>
              <a:t> to complete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on time and </a:t>
            </a:r>
            <a:r>
              <a:rPr lang="it-IT" dirty="0" err="1"/>
              <a:t>within</a:t>
            </a:r>
            <a:r>
              <a:rPr lang="it-IT" dirty="0"/>
              <a:t> the budget. </a:t>
            </a:r>
          </a:p>
          <a:p>
            <a:endParaRPr lang="it-IT" dirty="0"/>
          </a:p>
          <a:p>
            <a:r>
              <a:rPr lang="it-IT" dirty="0"/>
              <a:t>AESYS </a:t>
            </a:r>
            <a:r>
              <a:rPr lang="it-IT" dirty="0" err="1"/>
              <a:t>specializes</a:t>
            </a:r>
            <a:r>
              <a:rPr lang="it-IT" dirty="0"/>
              <a:t> in the </a:t>
            </a:r>
            <a:r>
              <a:rPr lang="it-IT" dirty="0" err="1"/>
              <a:t>distribution</a:t>
            </a:r>
            <a:r>
              <a:rPr lang="it-IT" dirty="0"/>
              <a:t> of innovative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companies to beat the </a:t>
            </a:r>
            <a:r>
              <a:rPr lang="it-IT" dirty="0" err="1"/>
              <a:t>competition</a:t>
            </a:r>
            <a:r>
              <a:rPr lang="it-IT" dirty="0"/>
              <a:t>,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productivity</a:t>
            </a:r>
            <a:r>
              <a:rPr lang="it-IT" dirty="0"/>
              <a:t> and </a:t>
            </a:r>
            <a:r>
              <a:rPr lang="it-IT" dirty="0" err="1"/>
              <a:t>optimize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36E5A-25C9-EF46-93F9-61AE497A3E33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FFC491F-EE74-5342-8684-CF649794D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e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98047" y="562062"/>
            <a:ext cx="3045203" cy="100667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DEDICATED</a:t>
            </a:r>
            <a:br>
              <a:rPr lang="it-IT" dirty="0"/>
            </a:br>
            <a:r>
              <a:rPr lang="it-IT" dirty="0"/>
              <a:t>TEAM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79973" y="2290986"/>
            <a:ext cx="2880000" cy="392525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RESOURCE AS A SERVICE </a:t>
            </a:r>
          </a:p>
          <a:p>
            <a:endParaRPr lang="it-IT" dirty="0"/>
          </a:p>
          <a:p>
            <a:r>
              <a:rPr lang="it-IT" dirty="0" err="1"/>
              <a:t>Attracting</a:t>
            </a:r>
            <a:r>
              <a:rPr lang="it-IT" dirty="0"/>
              <a:t>, training and </a:t>
            </a:r>
            <a:r>
              <a:rPr lang="it-IT" dirty="0" err="1"/>
              <a:t>retaining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IT talent </a:t>
            </a:r>
            <a:r>
              <a:rPr lang="it-IT" dirty="0" err="1"/>
              <a:t>is</a:t>
            </a:r>
            <a:r>
              <a:rPr lang="it-IT" dirty="0"/>
              <a:t> a big </a:t>
            </a:r>
            <a:r>
              <a:rPr lang="it-IT" dirty="0" err="1"/>
              <a:t>challenge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companies. With the </a:t>
            </a:r>
            <a:r>
              <a:rPr lang="it-IT" dirty="0" err="1"/>
              <a:t>rapid</a:t>
            </a:r>
            <a:r>
              <a:rPr lang="it-IT" dirty="0"/>
              <a:t> </a:t>
            </a:r>
            <a:r>
              <a:rPr lang="it-IT" dirty="0" err="1"/>
              <a:t>evolution</a:t>
            </a:r>
            <a:r>
              <a:rPr lang="it-IT" dirty="0"/>
              <a:t> of </a:t>
            </a:r>
            <a:r>
              <a:rPr lang="it-IT" dirty="0" err="1"/>
              <a:t>technologies</a:t>
            </a:r>
            <a:r>
              <a:rPr lang="it-IT" dirty="0"/>
              <a:t> and market </a:t>
            </a:r>
            <a:r>
              <a:rPr lang="it-IT" dirty="0" err="1"/>
              <a:t>needs</a:t>
            </a:r>
            <a:r>
              <a:rPr lang="it-IT" dirty="0"/>
              <a:t>,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adequate</a:t>
            </a:r>
            <a:r>
              <a:rPr lang="it-IT" dirty="0"/>
              <a:t> IT </a:t>
            </a:r>
            <a:r>
              <a:rPr lang="it-IT" dirty="0" err="1"/>
              <a:t>resources</a:t>
            </a:r>
            <a:r>
              <a:rPr lang="it-IT" dirty="0"/>
              <a:t> in the right time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proved</a:t>
            </a:r>
            <a:r>
              <a:rPr lang="it-IT" dirty="0"/>
              <a:t> to be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pain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offer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At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disposal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team, made up of more </a:t>
            </a:r>
            <a:r>
              <a:rPr lang="it-IT" dirty="0" err="1"/>
              <a:t>than</a:t>
            </a:r>
            <a:r>
              <a:rPr lang="it-IT" dirty="0"/>
              <a:t> 100 </a:t>
            </a:r>
            <a:r>
              <a:rPr lang="it-IT" dirty="0" err="1"/>
              <a:t>experts</a:t>
            </a:r>
            <a:r>
              <a:rPr lang="it-IT" dirty="0"/>
              <a:t>,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you</a:t>
            </a:r>
            <a:r>
              <a:rPr lang="it-IT" dirty="0"/>
              <a:t> to complete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on time and </a:t>
            </a:r>
            <a:r>
              <a:rPr lang="it-IT" dirty="0" err="1"/>
              <a:t>within</a:t>
            </a:r>
            <a:r>
              <a:rPr lang="it-IT" dirty="0"/>
              <a:t> the budget. </a:t>
            </a:r>
          </a:p>
          <a:p>
            <a:endParaRPr lang="it-IT" dirty="0"/>
          </a:p>
          <a:p>
            <a:r>
              <a:rPr lang="it-IT" dirty="0"/>
              <a:t>AESYS </a:t>
            </a:r>
            <a:r>
              <a:rPr lang="it-IT" dirty="0" err="1"/>
              <a:t>specializes</a:t>
            </a:r>
            <a:r>
              <a:rPr lang="it-IT" dirty="0"/>
              <a:t> in the </a:t>
            </a:r>
            <a:r>
              <a:rPr lang="it-IT" dirty="0" err="1"/>
              <a:t>distribution</a:t>
            </a:r>
            <a:r>
              <a:rPr lang="it-IT" dirty="0"/>
              <a:t> of innovative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companies to beat the </a:t>
            </a:r>
            <a:r>
              <a:rPr lang="it-IT" dirty="0" err="1"/>
              <a:t>competition</a:t>
            </a:r>
            <a:r>
              <a:rPr lang="it-IT" dirty="0"/>
              <a:t>,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productivity</a:t>
            </a:r>
            <a:r>
              <a:rPr lang="it-IT" dirty="0"/>
              <a:t> and </a:t>
            </a:r>
            <a:r>
              <a:rPr lang="it-IT" dirty="0" err="1"/>
              <a:t>optimize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8D9B4E-B8DE-BC4F-A19F-B3D1B5F418BA}"/>
              </a:ext>
            </a:extLst>
          </p:cNvPr>
          <p:cNvSpPr txBox="1"/>
          <p:nvPr userDrawn="1"/>
        </p:nvSpPr>
        <p:spPr>
          <a:xfrm>
            <a:off x="7701094" y="1627464"/>
            <a:ext cx="2759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Offshore, In loco &amp; ibrido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D51905-54F4-FD4A-9F06-BFC418264796}"/>
              </a:ext>
            </a:extLst>
          </p:cNvPr>
          <p:cNvSpPr txBox="1"/>
          <p:nvPr userDrawn="1"/>
        </p:nvSpPr>
        <p:spPr>
          <a:xfrm>
            <a:off x="5473337" y="2307472"/>
            <a:ext cx="6137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The Offshore </a:t>
            </a:r>
            <a:r>
              <a:rPr lang="it-IT" sz="1000" dirty="0" err="1">
                <a:solidFill>
                  <a:schemeClr val="bg1"/>
                </a:solidFill>
              </a:rPr>
              <a:t>contract</a:t>
            </a:r>
            <a:r>
              <a:rPr lang="it-IT" sz="1000" dirty="0">
                <a:solidFill>
                  <a:schemeClr val="bg1"/>
                </a:solidFill>
              </a:rPr>
              <a:t> </a:t>
            </a:r>
            <a:r>
              <a:rPr lang="it-IT" sz="1000" dirty="0" err="1">
                <a:solidFill>
                  <a:schemeClr val="bg1"/>
                </a:solidFill>
              </a:rPr>
              <a:t>allows</a:t>
            </a:r>
            <a:r>
              <a:rPr lang="it-IT" sz="1000" dirty="0">
                <a:solidFill>
                  <a:schemeClr val="bg1"/>
                </a:solidFill>
              </a:rPr>
              <a:t> </a:t>
            </a:r>
            <a:r>
              <a:rPr lang="it-IT" sz="1000" dirty="0" err="1">
                <a:solidFill>
                  <a:schemeClr val="bg1"/>
                </a:solidFill>
              </a:rPr>
              <a:t>you</a:t>
            </a:r>
            <a:r>
              <a:rPr lang="it-IT" sz="1000" dirty="0">
                <a:solidFill>
                  <a:schemeClr val="bg1"/>
                </a:solidFill>
              </a:rPr>
              <a:t> to </a:t>
            </a:r>
            <a:r>
              <a:rPr lang="it-IT" sz="1000" dirty="0" err="1">
                <a:solidFill>
                  <a:schemeClr val="bg1"/>
                </a:solidFill>
              </a:rPr>
              <a:t>hire</a:t>
            </a:r>
            <a:r>
              <a:rPr lang="it-IT" sz="1000" dirty="0">
                <a:solidFill>
                  <a:schemeClr val="bg1"/>
                </a:solidFill>
              </a:rPr>
              <a:t> </a:t>
            </a:r>
            <a:r>
              <a:rPr lang="it-IT" sz="1000" dirty="0" err="1">
                <a:solidFill>
                  <a:schemeClr val="bg1"/>
                </a:solidFill>
              </a:rPr>
              <a:t>experts</a:t>
            </a:r>
            <a:r>
              <a:rPr lang="it-IT" sz="1000" dirty="0">
                <a:solidFill>
                  <a:schemeClr val="bg1"/>
                </a:solidFill>
              </a:rPr>
              <a:t> by the hour / Part Time / Full Time, </a:t>
            </a:r>
            <a:r>
              <a:rPr lang="it-IT" sz="1000" dirty="0" err="1">
                <a:solidFill>
                  <a:schemeClr val="bg1"/>
                </a:solidFill>
              </a:rPr>
              <a:t>as</a:t>
            </a:r>
            <a:r>
              <a:rPr lang="it-IT" sz="1000" dirty="0">
                <a:solidFill>
                  <a:schemeClr val="bg1"/>
                </a:solidFill>
              </a:rPr>
              <a:t> </a:t>
            </a:r>
            <a:r>
              <a:rPr lang="it-IT" sz="1000" dirty="0" err="1">
                <a:solidFill>
                  <a:schemeClr val="bg1"/>
                </a:solidFill>
              </a:rPr>
              <a:t>follows:s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C708E44-C327-8348-A4E1-C5C3742F3F0A}"/>
              </a:ext>
            </a:extLst>
          </p:cNvPr>
          <p:cNvSpPr/>
          <p:nvPr userDrawn="1"/>
        </p:nvSpPr>
        <p:spPr>
          <a:xfrm>
            <a:off x="5505936" y="2727569"/>
            <a:ext cx="1260000" cy="5392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7FB7DF9-D669-3946-8D74-FACC48DECF1F}"/>
              </a:ext>
            </a:extLst>
          </p:cNvPr>
          <p:cNvSpPr txBox="1"/>
          <p:nvPr userDrawn="1"/>
        </p:nvSpPr>
        <p:spPr>
          <a:xfrm>
            <a:off x="5509847" y="2874090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 dirty="0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it-IT" sz="1000" b="1" dirty="0">
                <a:noFill/>
              </a:rPr>
              <a:t>RS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5DE6E9B-F443-064B-B756-DD65F42841C4}"/>
              </a:ext>
            </a:extLst>
          </p:cNvPr>
          <p:cNvSpPr/>
          <p:nvPr userDrawn="1"/>
        </p:nvSpPr>
        <p:spPr>
          <a:xfrm>
            <a:off x="5505203" y="3267563"/>
            <a:ext cx="1260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2036CA0-9E70-4B45-85CD-B525974FE49C}"/>
              </a:ext>
            </a:extLst>
          </p:cNvPr>
          <p:cNvSpPr txBox="1"/>
          <p:nvPr userDrawn="1"/>
        </p:nvSpPr>
        <p:spPr>
          <a:xfrm>
            <a:off x="5509114" y="3414084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LENGHT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088CB26-8A79-4244-9E4D-9E69B0E1DD2E}"/>
              </a:ext>
            </a:extLst>
          </p:cNvPr>
          <p:cNvSpPr/>
          <p:nvPr userDrawn="1"/>
        </p:nvSpPr>
        <p:spPr>
          <a:xfrm>
            <a:off x="5505203" y="3804138"/>
            <a:ext cx="1260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26C5CC-3EB3-A440-AB4C-3E29CF579BEE}"/>
              </a:ext>
            </a:extLst>
          </p:cNvPr>
          <p:cNvSpPr txBox="1"/>
          <p:nvPr userDrawn="1"/>
        </p:nvSpPr>
        <p:spPr>
          <a:xfrm>
            <a:off x="5509114" y="3950659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FC3A517-8739-4144-A008-91BBC4BC587D}"/>
              </a:ext>
            </a:extLst>
          </p:cNvPr>
          <p:cNvSpPr/>
          <p:nvPr userDrawn="1"/>
        </p:nvSpPr>
        <p:spPr>
          <a:xfrm>
            <a:off x="5505203" y="4343888"/>
            <a:ext cx="1260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F81C4B1-157C-DC4F-8000-1A33EE9655A9}"/>
              </a:ext>
            </a:extLst>
          </p:cNvPr>
          <p:cNvSpPr txBox="1"/>
          <p:nvPr userDrawn="1"/>
        </p:nvSpPr>
        <p:spPr>
          <a:xfrm>
            <a:off x="5509114" y="4356617"/>
            <a:ext cx="1250462" cy="50400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RECRUITMENT PERIOD</a:t>
            </a:r>
          </a:p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(MIN)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E0078F5-2735-2948-B138-91A9F6161958}"/>
              </a:ext>
            </a:extLst>
          </p:cNvPr>
          <p:cNvSpPr/>
          <p:nvPr userDrawn="1"/>
        </p:nvSpPr>
        <p:spPr>
          <a:xfrm>
            <a:off x="5505203" y="4880463"/>
            <a:ext cx="1260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DD9687C-3552-514D-92FE-1625A7A4590E}"/>
              </a:ext>
            </a:extLst>
          </p:cNvPr>
          <p:cNvSpPr txBox="1"/>
          <p:nvPr userDrawn="1"/>
        </p:nvSpPr>
        <p:spPr>
          <a:xfrm>
            <a:off x="5509114" y="5026984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TRACKER       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0C9D00F-F8BA-784F-A40A-605846219E1F}"/>
              </a:ext>
            </a:extLst>
          </p:cNvPr>
          <p:cNvSpPr/>
          <p:nvPr userDrawn="1"/>
        </p:nvSpPr>
        <p:spPr>
          <a:xfrm>
            <a:off x="5505203" y="5417038"/>
            <a:ext cx="1260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39AFEC-74D1-F546-8CF7-5997319CC419}"/>
              </a:ext>
            </a:extLst>
          </p:cNvPr>
          <p:cNvSpPr txBox="1"/>
          <p:nvPr userDrawn="1"/>
        </p:nvSpPr>
        <p:spPr>
          <a:xfrm>
            <a:off x="5509114" y="5563559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BED08D6-4D27-D348-B3E0-145E0FED97B1}"/>
              </a:ext>
            </a:extLst>
          </p:cNvPr>
          <p:cNvSpPr/>
          <p:nvPr userDrawn="1"/>
        </p:nvSpPr>
        <p:spPr>
          <a:xfrm>
            <a:off x="6864102" y="2740513"/>
            <a:ext cx="1512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67AF56-8855-8B4D-AEDF-24420BC9C354}"/>
              </a:ext>
            </a:extLst>
          </p:cNvPr>
          <p:cNvSpPr txBox="1"/>
          <p:nvPr userDrawn="1"/>
        </p:nvSpPr>
        <p:spPr>
          <a:xfrm>
            <a:off x="6868013" y="2887034"/>
            <a:ext cx="1510811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HOUR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6F8DDAB-A3F9-BD4B-B0A3-AF9E46D55A3D}"/>
              </a:ext>
            </a:extLst>
          </p:cNvPr>
          <p:cNvSpPr/>
          <p:nvPr userDrawn="1"/>
        </p:nvSpPr>
        <p:spPr>
          <a:xfrm>
            <a:off x="6864102" y="3280263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2CD300D-2C25-1343-BF6A-DC3A673EACDB}"/>
              </a:ext>
            </a:extLst>
          </p:cNvPr>
          <p:cNvSpPr txBox="1"/>
          <p:nvPr userDrawn="1"/>
        </p:nvSpPr>
        <p:spPr>
          <a:xfrm>
            <a:off x="6868013" y="3434478"/>
            <a:ext cx="1510811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Hour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627F86B-0733-1A4F-A33A-31A3440AE416}"/>
              </a:ext>
            </a:extLst>
          </p:cNvPr>
          <p:cNvSpPr/>
          <p:nvPr userDrawn="1"/>
        </p:nvSpPr>
        <p:spPr>
          <a:xfrm>
            <a:off x="6864101" y="3816838"/>
            <a:ext cx="475125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1C0B3F7-4CA1-F94B-B991-9117C67581B3}"/>
              </a:ext>
            </a:extLst>
          </p:cNvPr>
          <p:cNvSpPr txBox="1"/>
          <p:nvPr userDrawn="1"/>
        </p:nvSpPr>
        <p:spPr>
          <a:xfrm>
            <a:off x="6868013" y="3971053"/>
            <a:ext cx="47239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Telephone, Chat, Skype, Mail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905AA2F4-E7F0-6643-8A09-2A332A9981AB}"/>
              </a:ext>
            </a:extLst>
          </p:cNvPr>
          <p:cNvSpPr/>
          <p:nvPr userDrawn="1"/>
        </p:nvSpPr>
        <p:spPr>
          <a:xfrm>
            <a:off x="6862030" y="4357111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4573CA3-A056-C249-A8E9-52C837292D82}"/>
              </a:ext>
            </a:extLst>
          </p:cNvPr>
          <p:cNvSpPr txBox="1"/>
          <p:nvPr userDrawn="1"/>
        </p:nvSpPr>
        <p:spPr>
          <a:xfrm>
            <a:off x="6865941" y="4511326"/>
            <a:ext cx="1510811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25 Hours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9C0DD00-A9FC-354E-850D-2B319E58241A}"/>
              </a:ext>
            </a:extLst>
          </p:cNvPr>
          <p:cNvSpPr txBox="1"/>
          <p:nvPr userDrawn="1"/>
        </p:nvSpPr>
        <p:spPr>
          <a:xfrm>
            <a:off x="6866339" y="5048115"/>
            <a:ext cx="4728553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Daily</a:t>
            </a:r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 reports, </a:t>
            </a:r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Basecamp</a:t>
            </a:r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Jira</a:t>
            </a:r>
            <a:endParaRPr lang="it-IT" sz="9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8A9CD61-7E81-B44F-AFDA-1A68EC3A51AC}"/>
              </a:ext>
            </a:extLst>
          </p:cNvPr>
          <p:cNvSpPr/>
          <p:nvPr userDrawn="1"/>
        </p:nvSpPr>
        <p:spPr>
          <a:xfrm>
            <a:off x="6864528" y="5435154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0D2A2E8-5DCD-9749-AC4A-3FB4146490B2}"/>
              </a:ext>
            </a:extLst>
          </p:cNvPr>
          <p:cNvSpPr txBox="1"/>
          <p:nvPr userDrawn="1"/>
        </p:nvSpPr>
        <p:spPr>
          <a:xfrm>
            <a:off x="6868439" y="5589369"/>
            <a:ext cx="1510811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Agile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8AC469C-F1C5-FD46-B1BD-51E6CE17C611}"/>
              </a:ext>
            </a:extLst>
          </p:cNvPr>
          <p:cNvSpPr/>
          <p:nvPr userDrawn="1"/>
        </p:nvSpPr>
        <p:spPr>
          <a:xfrm>
            <a:off x="8481800" y="2749225"/>
            <a:ext cx="1512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3BF3710-2052-EB4A-81FD-22770E2B2564}"/>
              </a:ext>
            </a:extLst>
          </p:cNvPr>
          <p:cNvSpPr txBox="1"/>
          <p:nvPr userDrawn="1"/>
        </p:nvSpPr>
        <p:spPr>
          <a:xfrm>
            <a:off x="8486312" y="2879270"/>
            <a:ext cx="151081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PARTIME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A693F29-0138-5040-A85C-EE021ED2B84F}"/>
              </a:ext>
            </a:extLst>
          </p:cNvPr>
          <p:cNvSpPr/>
          <p:nvPr userDrawn="1"/>
        </p:nvSpPr>
        <p:spPr>
          <a:xfrm>
            <a:off x="8483225" y="3280737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B795E28-66B4-EE44-B5E2-9706ED57F028}"/>
              </a:ext>
            </a:extLst>
          </p:cNvPr>
          <p:cNvSpPr txBox="1"/>
          <p:nvPr userDrawn="1"/>
        </p:nvSpPr>
        <p:spPr>
          <a:xfrm>
            <a:off x="8486549" y="3426714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5 Hours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C4343AB0-AD5E-514A-BF5E-D95C91B78F05}"/>
              </a:ext>
            </a:extLst>
          </p:cNvPr>
          <p:cNvSpPr/>
          <p:nvPr userDrawn="1"/>
        </p:nvSpPr>
        <p:spPr>
          <a:xfrm>
            <a:off x="8480375" y="4357585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37370FA-70CA-1C4F-8826-5145E7AE9A1B}"/>
              </a:ext>
            </a:extLst>
          </p:cNvPr>
          <p:cNvSpPr txBox="1"/>
          <p:nvPr userDrawn="1"/>
        </p:nvSpPr>
        <p:spPr>
          <a:xfrm>
            <a:off x="8486075" y="4503562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1 </a:t>
            </a:r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Month</a:t>
            </a:r>
            <a:endParaRPr lang="it-IT" sz="9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3DA70D94-4EE4-184F-9C59-F05F7F1E107A}"/>
              </a:ext>
            </a:extLst>
          </p:cNvPr>
          <p:cNvSpPr/>
          <p:nvPr userDrawn="1"/>
        </p:nvSpPr>
        <p:spPr>
          <a:xfrm>
            <a:off x="8484650" y="5435628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EE33FAD-3740-9146-8547-18E38E64A600}"/>
              </a:ext>
            </a:extLst>
          </p:cNvPr>
          <p:cNvSpPr txBox="1"/>
          <p:nvPr userDrawn="1"/>
        </p:nvSpPr>
        <p:spPr>
          <a:xfrm>
            <a:off x="8486783" y="5581605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Agile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D7F515E-5191-2046-84FA-D4C256993D9A}"/>
              </a:ext>
            </a:extLst>
          </p:cNvPr>
          <p:cNvSpPr/>
          <p:nvPr userDrawn="1"/>
        </p:nvSpPr>
        <p:spPr>
          <a:xfrm>
            <a:off x="10100536" y="2745106"/>
            <a:ext cx="1512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8D9A37A-FC83-A74F-B423-A8E5B9EC5BA5}"/>
              </a:ext>
            </a:extLst>
          </p:cNvPr>
          <p:cNvSpPr txBox="1"/>
          <p:nvPr userDrawn="1"/>
        </p:nvSpPr>
        <p:spPr>
          <a:xfrm>
            <a:off x="10105048" y="2891627"/>
            <a:ext cx="151081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FULLTIME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0853A0F-7570-664A-9346-73A81393157A}"/>
              </a:ext>
            </a:extLst>
          </p:cNvPr>
          <p:cNvSpPr txBox="1"/>
          <p:nvPr userDrawn="1"/>
        </p:nvSpPr>
        <p:spPr>
          <a:xfrm>
            <a:off x="10105285" y="3439071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9 Hours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0F24F07D-6E79-E542-828E-DDA7577B12A9}"/>
              </a:ext>
            </a:extLst>
          </p:cNvPr>
          <p:cNvSpPr/>
          <p:nvPr userDrawn="1"/>
        </p:nvSpPr>
        <p:spPr>
          <a:xfrm>
            <a:off x="10099111" y="4361704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61D7B18-60E2-B14E-828B-61521D73F281}"/>
              </a:ext>
            </a:extLst>
          </p:cNvPr>
          <p:cNvSpPr txBox="1"/>
          <p:nvPr userDrawn="1"/>
        </p:nvSpPr>
        <p:spPr>
          <a:xfrm>
            <a:off x="10104811" y="4515919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1 </a:t>
            </a:r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Month</a:t>
            </a:r>
            <a:endParaRPr lang="it-IT" sz="9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B28C6BB6-08BC-064D-8423-398800038EFB}"/>
              </a:ext>
            </a:extLst>
          </p:cNvPr>
          <p:cNvSpPr/>
          <p:nvPr userDrawn="1"/>
        </p:nvSpPr>
        <p:spPr>
          <a:xfrm>
            <a:off x="10103386" y="5431509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AA1EA46D-6610-FE46-8D25-C8880FF44271}"/>
              </a:ext>
            </a:extLst>
          </p:cNvPr>
          <p:cNvSpPr txBox="1"/>
          <p:nvPr userDrawn="1"/>
        </p:nvSpPr>
        <p:spPr>
          <a:xfrm>
            <a:off x="10105519" y="5585724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Agile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DECA86-09D3-5048-8E1C-DC94B5DBE2B7}"/>
              </a:ext>
            </a:extLst>
          </p:cNvPr>
          <p:cNvSpPr/>
          <p:nvPr userDrawn="1"/>
        </p:nvSpPr>
        <p:spPr>
          <a:xfrm>
            <a:off x="351693" y="386861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D5CA73E6-2010-8241-B082-41274214E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8458" y="452487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lonna + Colonnna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79972" y="2290986"/>
            <a:ext cx="3103703" cy="392525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RESOURCE AS A SERVICE </a:t>
            </a:r>
          </a:p>
          <a:p>
            <a:endParaRPr lang="it-IT" dirty="0"/>
          </a:p>
          <a:p>
            <a:r>
              <a:rPr lang="it-IT" dirty="0" err="1"/>
              <a:t>Attracting</a:t>
            </a:r>
            <a:r>
              <a:rPr lang="it-IT" dirty="0"/>
              <a:t>, training and </a:t>
            </a:r>
            <a:r>
              <a:rPr lang="it-IT" dirty="0" err="1"/>
              <a:t>retaining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IT talent </a:t>
            </a:r>
            <a:r>
              <a:rPr lang="it-IT" dirty="0" err="1"/>
              <a:t>is</a:t>
            </a:r>
            <a:r>
              <a:rPr lang="it-IT" dirty="0"/>
              <a:t> a big </a:t>
            </a:r>
            <a:r>
              <a:rPr lang="it-IT" dirty="0" err="1"/>
              <a:t>challenge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companies. With the </a:t>
            </a:r>
            <a:r>
              <a:rPr lang="it-IT" dirty="0" err="1"/>
              <a:t>rapid</a:t>
            </a:r>
            <a:r>
              <a:rPr lang="it-IT" dirty="0"/>
              <a:t> </a:t>
            </a:r>
            <a:r>
              <a:rPr lang="it-IT" dirty="0" err="1"/>
              <a:t>evolution</a:t>
            </a:r>
            <a:r>
              <a:rPr lang="it-IT" dirty="0"/>
              <a:t> of </a:t>
            </a:r>
            <a:r>
              <a:rPr lang="it-IT" dirty="0" err="1"/>
              <a:t>technologies</a:t>
            </a:r>
            <a:r>
              <a:rPr lang="it-IT" dirty="0"/>
              <a:t> and market </a:t>
            </a:r>
            <a:r>
              <a:rPr lang="it-IT" dirty="0" err="1"/>
              <a:t>needs</a:t>
            </a:r>
            <a:r>
              <a:rPr lang="it-IT" dirty="0"/>
              <a:t>,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adequate</a:t>
            </a:r>
            <a:r>
              <a:rPr lang="it-IT" dirty="0"/>
              <a:t> IT </a:t>
            </a:r>
            <a:r>
              <a:rPr lang="it-IT" dirty="0" err="1"/>
              <a:t>resources</a:t>
            </a:r>
            <a:r>
              <a:rPr lang="it-IT" dirty="0"/>
              <a:t> in the right time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proved</a:t>
            </a:r>
            <a:r>
              <a:rPr lang="it-IT" dirty="0"/>
              <a:t> to be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pain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offer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At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disposal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team, made up of more </a:t>
            </a:r>
            <a:r>
              <a:rPr lang="it-IT" dirty="0" err="1"/>
              <a:t>than</a:t>
            </a:r>
            <a:r>
              <a:rPr lang="it-IT" dirty="0"/>
              <a:t> 100 </a:t>
            </a:r>
            <a:r>
              <a:rPr lang="it-IT" dirty="0" err="1"/>
              <a:t>experts</a:t>
            </a:r>
            <a:r>
              <a:rPr lang="it-IT" dirty="0"/>
              <a:t>,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you</a:t>
            </a:r>
            <a:r>
              <a:rPr lang="it-IT" dirty="0"/>
              <a:t> to complete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on time and </a:t>
            </a:r>
            <a:r>
              <a:rPr lang="it-IT" dirty="0" err="1"/>
              <a:t>within</a:t>
            </a:r>
            <a:r>
              <a:rPr lang="it-IT" dirty="0"/>
              <a:t> the budget. </a:t>
            </a:r>
          </a:p>
          <a:p>
            <a:endParaRPr lang="it-IT" dirty="0"/>
          </a:p>
          <a:p>
            <a:r>
              <a:rPr lang="it-IT" dirty="0"/>
              <a:t>AESYS </a:t>
            </a:r>
            <a:r>
              <a:rPr lang="it-IT" dirty="0" err="1"/>
              <a:t>specializes</a:t>
            </a:r>
            <a:r>
              <a:rPr lang="it-IT" dirty="0"/>
              <a:t> in the </a:t>
            </a:r>
            <a:r>
              <a:rPr lang="it-IT" dirty="0" err="1"/>
              <a:t>distribution</a:t>
            </a:r>
            <a:r>
              <a:rPr lang="it-IT" dirty="0"/>
              <a:t> of innovative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companies to beat the </a:t>
            </a:r>
            <a:r>
              <a:rPr lang="it-IT" dirty="0" err="1"/>
              <a:t>competition</a:t>
            </a:r>
            <a:r>
              <a:rPr lang="it-IT" dirty="0"/>
              <a:t>,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productivity</a:t>
            </a:r>
            <a:r>
              <a:rPr lang="it-IT" dirty="0"/>
              <a:t> and </a:t>
            </a:r>
            <a:r>
              <a:rPr lang="it-IT" dirty="0" err="1"/>
              <a:t>optimize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8862C62-97F3-B84D-8182-D887C945A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2022" y="700217"/>
            <a:ext cx="3072713" cy="908093"/>
          </a:xfrm>
          <a:prstGeom prst="rect">
            <a:avLst/>
          </a:prstGeo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ENGAGEMENT </a:t>
            </a:r>
            <a:br>
              <a:rPr lang="it-IT" dirty="0"/>
            </a:br>
            <a:r>
              <a:rPr lang="it-IT" dirty="0"/>
              <a:t>MODELS</a:t>
            </a:r>
          </a:p>
        </p:txBody>
      </p:sp>
      <p:sp>
        <p:nvSpPr>
          <p:cNvPr id="60" name="Segnaposto testo 59">
            <a:extLst>
              <a:ext uri="{FF2B5EF4-FFF2-40B4-BE49-F238E27FC236}">
                <a16:creationId xmlns:a16="http://schemas.microsoft.com/office/drawing/2014/main" id="{FB9065F3-95D7-E845-9588-7FB0F0553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4065" y="1681163"/>
            <a:ext cx="4284148" cy="38576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Offshore, In loco &amp; Ibrido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1693A-46B6-7E4F-A970-B1F56D8CF837}"/>
              </a:ext>
            </a:extLst>
          </p:cNvPr>
          <p:cNvSpPr/>
          <p:nvPr userDrawn="1"/>
        </p:nvSpPr>
        <p:spPr>
          <a:xfrm>
            <a:off x="351693" y="386861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52C17EA-8C0A-8949-A3AC-9BFD3708FD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8458" y="452487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lonna + Colonnna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782" y="1302447"/>
            <a:ext cx="8721909" cy="136661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z="1100" dirty="0"/>
              <a:t>AESYS </a:t>
            </a:r>
            <a:r>
              <a:rPr lang="it-IT" sz="1100" dirty="0" err="1"/>
              <a:t>offers</a:t>
            </a:r>
            <a:r>
              <a:rPr lang="it-IT" sz="1100" dirty="0"/>
              <a:t> the </a:t>
            </a:r>
            <a:r>
              <a:rPr lang="it-IT" sz="1100" dirty="0" err="1"/>
              <a:t>possibility</a:t>
            </a:r>
            <a:r>
              <a:rPr lang="it-IT" sz="1100" dirty="0"/>
              <a:t> to integrate or take over from Application Development, </a:t>
            </a:r>
            <a:r>
              <a:rPr lang="it-IT" sz="1100" dirty="0" err="1"/>
              <a:t>testing</a:t>
            </a:r>
            <a:r>
              <a:rPr lang="it-IT" sz="1100" dirty="0"/>
              <a:t>, </a:t>
            </a:r>
            <a:r>
              <a:rPr lang="it-IT" sz="1100" dirty="0" err="1"/>
              <a:t>maintenance</a:t>
            </a:r>
            <a:r>
              <a:rPr lang="it-IT" sz="1100" dirty="0"/>
              <a:t>, </a:t>
            </a:r>
            <a:r>
              <a:rPr lang="it-IT" sz="1100" dirty="0" err="1"/>
              <a:t>improvement</a:t>
            </a:r>
            <a:r>
              <a:rPr lang="it-IT" sz="1100" dirty="0"/>
              <a:t> of software and web </a:t>
            </a:r>
            <a:r>
              <a:rPr lang="it-IT" sz="1100" dirty="0" err="1"/>
              <a:t>applications</a:t>
            </a:r>
            <a:r>
              <a:rPr lang="it-IT" sz="1100" dirty="0"/>
              <a:t>. </a:t>
            </a:r>
            <a:r>
              <a:rPr lang="it-IT" sz="1100" dirty="0" err="1"/>
              <a:t>Whether</a:t>
            </a:r>
            <a:r>
              <a:rPr lang="it-IT" sz="1100" dirty="0"/>
              <a:t> </a:t>
            </a:r>
            <a:r>
              <a:rPr lang="it-IT" sz="1100" dirty="0" err="1"/>
              <a:t>it's</a:t>
            </a:r>
            <a:r>
              <a:rPr lang="it-IT" sz="1100" dirty="0"/>
              <a:t> outsourcing </a:t>
            </a:r>
            <a:r>
              <a:rPr lang="it-IT" sz="1100" dirty="0" err="1"/>
              <a:t>processes</a:t>
            </a:r>
            <a:r>
              <a:rPr lang="it-IT" sz="1100" dirty="0"/>
              <a:t>, </a:t>
            </a:r>
            <a:r>
              <a:rPr lang="it-IT" sz="1100" dirty="0" err="1"/>
              <a:t>application</a:t>
            </a:r>
            <a:r>
              <a:rPr lang="it-IT" sz="1100" dirty="0"/>
              <a:t> management </a:t>
            </a:r>
            <a:r>
              <a:rPr lang="it-IT" sz="1100" dirty="0" err="1"/>
              <a:t>services</a:t>
            </a:r>
            <a:r>
              <a:rPr lang="it-IT" sz="1100" dirty="0"/>
              <a:t> or business or </a:t>
            </a:r>
            <a:r>
              <a:rPr lang="it-IT" sz="1100" dirty="0" err="1"/>
              <a:t>technical</a:t>
            </a:r>
            <a:r>
              <a:rPr lang="it-IT" sz="1100" dirty="0"/>
              <a:t> </a:t>
            </a:r>
            <a:r>
              <a:rPr lang="it-IT" sz="1100" dirty="0" err="1"/>
              <a:t>consultancy</a:t>
            </a:r>
            <a:r>
              <a:rPr lang="it-IT" sz="1100" dirty="0"/>
              <a:t>, </a:t>
            </a:r>
            <a:r>
              <a:rPr lang="it-IT" sz="1100" dirty="0" err="1"/>
              <a:t>we</a:t>
            </a:r>
            <a:r>
              <a:rPr lang="it-IT" sz="1100" dirty="0"/>
              <a:t> </a:t>
            </a:r>
            <a:r>
              <a:rPr lang="it-IT" sz="1100" dirty="0" err="1"/>
              <a:t>guarantee</a:t>
            </a:r>
            <a:r>
              <a:rPr lang="it-IT" sz="1100" dirty="0"/>
              <a:t> </a:t>
            </a:r>
            <a:r>
              <a:rPr lang="it-IT" sz="1100" dirty="0" err="1"/>
              <a:t>excellent</a:t>
            </a:r>
            <a:r>
              <a:rPr lang="it-IT" sz="1100" dirty="0"/>
              <a:t> performance, long-</a:t>
            </a:r>
            <a:r>
              <a:rPr lang="it-IT" sz="1100" dirty="0" err="1"/>
              <a:t>term</a:t>
            </a:r>
            <a:r>
              <a:rPr lang="it-IT" sz="1100" dirty="0"/>
              <a:t> </a:t>
            </a:r>
            <a:r>
              <a:rPr lang="it-IT" sz="1100" dirty="0" err="1"/>
              <a:t>cost</a:t>
            </a:r>
            <a:r>
              <a:rPr lang="it-IT" sz="1100" dirty="0"/>
              <a:t> </a:t>
            </a:r>
            <a:r>
              <a:rPr lang="it-IT" sz="1100" dirty="0" err="1"/>
              <a:t>savings</a:t>
            </a:r>
            <a:r>
              <a:rPr lang="it-IT" sz="1100" dirty="0"/>
              <a:t> and, </a:t>
            </a:r>
            <a:r>
              <a:rPr lang="it-IT" sz="1100" dirty="0" err="1"/>
              <a:t>above</a:t>
            </a:r>
            <a:r>
              <a:rPr lang="it-IT" sz="1100" dirty="0"/>
              <a:t> </a:t>
            </a:r>
            <a:r>
              <a:rPr lang="it-IT" sz="1100" dirty="0" err="1"/>
              <a:t>all</a:t>
            </a:r>
            <a:r>
              <a:rPr lang="it-IT" sz="1100" dirty="0"/>
              <a:t>, more </a:t>
            </a:r>
            <a:r>
              <a:rPr lang="it-IT" sz="1100" dirty="0" err="1"/>
              <a:t>freedom</a:t>
            </a:r>
            <a:r>
              <a:rPr lang="it-IT" sz="1100" dirty="0"/>
              <a:t> for </a:t>
            </a:r>
            <a:r>
              <a:rPr lang="it-IT" sz="1100" dirty="0" err="1"/>
              <a:t>you</a:t>
            </a:r>
            <a:r>
              <a:rPr lang="it-IT" sz="1100" dirty="0"/>
              <a:t>. </a:t>
            </a:r>
          </a:p>
          <a:p>
            <a:endParaRPr lang="it-IT" sz="1100" dirty="0"/>
          </a:p>
          <a:p>
            <a:r>
              <a:rPr lang="it-IT" sz="1100" dirty="0" err="1"/>
              <a:t>Our</a:t>
            </a:r>
            <a:r>
              <a:rPr lang="it-IT" sz="1100" dirty="0"/>
              <a:t> </a:t>
            </a:r>
            <a:r>
              <a:rPr lang="it-IT" sz="1100" dirty="0" err="1"/>
              <a:t>skills</a:t>
            </a:r>
            <a:r>
              <a:rPr lang="it-IT" sz="1100" dirty="0"/>
              <a:t> </a:t>
            </a:r>
            <a:r>
              <a:rPr lang="it-IT" sz="1100" dirty="0" err="1"/>
              <a:t>lie</a:t>
            </a:r>
            <a:r>
              <a:rPr lang="it-IT" sz="1100" dirty="0"/>
              <a:t> in </a:t>
            </a:r>
            <a:r>
              <a:rPr lang="it-IT" sz="1100" dirty="0" err="1"/>
              <a:t>setting</a:t>
            </a:r>
            <a:r>
              <a:rPr lang="it-IT" sz="1100" dirty="0"/>
              <a:t> up the software, training a </a:t>
            </a:r>
            <a:r>
              <a:rPr lang="it-IT" sz="1100" dirty="0" err="1"/>
              <a:t>development</a:t>
            </a:r>
            <a:r>
              <a:rPr lang="it-IT" sz="1100" dirty="0"/>
              <a:t> team, </a:t>
            </a:r>
            <a:r>
              <a:rPr lang="it-IT" sz="1100" dirty="0" err="1"/>
              <a:t>maintaining</a:t>
            </a:r>
            <a:r>
              <a:rPr lang="it-IT" sz="1100" dirty="0"/>
              <a:t> </a:t>
            </a:r>
            <a:r>
              <a:rPr lang="it-IT" sz="1100" dirty="0" err="1"/>
              <a:t>applications</a:t>
            </a:r>
            <a:r>
              <a:rPr lang="it-IT" sz="1100" dirty="0"/>
              <a:t> and </a:t>
            </a:r>
            <a:r>
              <a:rPr lang="it-IT" sz="1100" dirty="0" err="1"/>
              <a:t>testing</a:t>
            </a:r>
            <a:r>
              <a:rPr lang="it-IT" sz="1100" dirty="0"/>
              <a:t> software with an </a:t>
            </a:r>
            <a:r>
              <a:rPr lang="it-IT" sz="1100" dirty="0" err="1"/>
              <a:t>internal</a:t>
            </a:r>
            <a:r>
              <a:rPr lang="it-IT" sz="1100" dirty="0"/>
              <a:t> team of </a:t>
            </a:r>
            <a:r>
              <a:rPr lang="it-IT" sz="1100" dirty="0" err="1"/>
              <a:t>experts</a:t>
            </a:r>
            <a:r>
              <a:rPr lang="it-IT" sz="1100" dirty="0"/>
              <a:t>. With </a:t>
            </a:r>
            <a:r>
              <a:rPr lang="it-IT" sz="1100" dirty="0" err="1"/>
              <a:t>our</a:t>
            </a:r>
            <a:r>
              <a:rPr lang="it-IT" sz="1100" dirty="0"/>
              <a:t> </a:t>
            </a:r>
            <a:r>
              <a:rPr lang="it-IT" sz="1100" dirty="0" err="1"/>
              <a:t>proven</a:t>
            </a:r>
            <a:r>
              <a:rPr lang="it-IT" sz="1100" dirty="0"/>
              <a:t> </a:t>
            </a:r>
            <a:r>
              <a:rPr lang="it-IT" sz="1100" dirty="0" err="1"/>
              <a:t>project</a:t>
            </a:r>
            <a:r>
              <a:rPr lang="it-IT" sz="1100" dirty="0"/>
              <a:t> management and </a:t>
            </a:r>
            <a:r>
              <a:rPr lang="it-IT" sz="1100" dirty="0" err="1"/>
              <a:t>development</a:t>
            </a:r>
            <a:r>
              <a:rPr lang="it-IT" sz="1100" dirty="0"/>
              <a:t> </a:t>
            </a:r>
            <a:r>
              <a:rPr lang="it-IT" sz="1100" dirty="0" err="1"/>
              <a:t>method</a:t>
            </a:r>
            <a:r>
              <a:rPr lang="it-IT" sz="1100" dirty="0"/>
              <a:t>, </a:t>
            </a:r>
            <a:r>
              <a:rPr lang="it-IT" sz="1100" dirty="0" err="1"/>
              <a:t>we</a:t>
            </a:r>
            <a:r>
              <a:rPr lang="it-IT" sz="1100" dirty="0"/>
              <a:t> help </a:t>
            </a:r>
            <a:r>
              <a:rPr lang="it-IT" sz="1100" dirty="0" err="1"/>
              <a:t>emerging</a:t>
            </a:r>
            <a:r>
              <a:rPr lang="it-IT" sz="1100" dirty="0"/>
              <a:t> software companies </a:t>
            </a:r>
            <a:r>
              <a:rPr lang="it-IT" sz="1100" dirty="0" err="1"/>
              <a:t>bring</a:t>
            </a:r>
            <a:r>
              <a:rPr lang="it-IT" sz="1100" dirty="0"/>
              <a:t> </a:t>
            </a:r>
            <a:r>
              <a:rPr lang="it-IT" sz="1100" dirty="0" err="1"/>
              <a:t>superior</a:t>
            </a:r>
            <a:r>
              <a:rPr lang="it-IT" sz="1100" dirty="0"/>
              <a:t> </a:t>
            </a:r>
            <a:r>
              <a:rPr lang="it-IT" sz="1100" dirty="0" err="1"/>
              <a:t>quality</a:t>
            </a:r>
            <a:r>
              <a:rPr lang="it-IT" sz="1100" dirty="0"/>
              <a:t> </a:t>
            </a:r>
            <a:r>
              <a:rPr lang="it-IT" sz="1100" dirty="0" err="1"/>
              <a:t>products</a:t>
            </a:r>
            <a:r>
              <a:rPr lang="it-IT" sz="1100" dirty="0"/>
              <a:t> and </a:t>
            </a:r>
            <a:r>
              <a:rPr lang="it-IT" sz="1100" dirty="0" err="1"/>
              <a:t>services</a:t>
            </a:r>
            <a:r>
              <a:rPr lang="it-IT" sz="1100" dirty="0"/>
              <a:t> to the market. </a:t>
            </a:r>
            <a:endParaRPr lang="it-IT" sz="1100" dirty="0">
              <a:solidFill>
                <a:schemeClr val="dk1"/>
              </a:solidFill>
            </a:endParaRPr>
          </a:p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8862C62-97F3-B84D-8182-D887C945A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4260" y="609601"/>
            <a:ext cx="4448432" cy="908093"/>
          </a:xfrm>
          <a:prstGeom prst="rect">
            <a:avLst/>
          </a:prstGeom>
        </p:spPr>
        <p:txBody>
          <a:bodyPr anchor="t"/>
          <a:lstStyle>
            <a:lvl1pPr>
              <a:defRPr sz="34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it-IT" dirty="0"/>
              <a:t>MAIN SKILL</a:t>
            </a:r>
          </a:p>
        </p:txBody>
      </p:sp>
    </p:spTree>
    <p:extLst>
      <p:ext uri="{BB962C8B-B14F-4D97-AF65-F5344CB8AC3E}">
        <p14:creationId xmlns:p14="http://schemas.microsoft.com/office/powerpoint/2010/main" val="91112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+ Colonnna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8862C62-97F3-B84D-8182-D887C945A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24" y="567656"/>
            <a:ext cx="3990341" cy="908093"/>
          </a:xfrm>
          <a:prstGeom prst="rect">
            <a:avLst/>
          </a:prstGeom>
        </p:spPr>
        <p:txBody>
          <a:bodyPr anchor="t"/>
          <a:lstStyle>
            <a:lvl1pPr>
              <a:defRPr sz="340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it-IT" dirty="0"/>
              <a:t>MICROSOFT</a:t>
            </a:r>
            <a:br>
              <a:rPr lang="it-IT" dirty="0"/>
            </a:br>
            <a:r>
              <a:rPr lang="it-IT" dirty="0"/>
              <a:t>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214E9-BFDE-D242-ACDB-CD046FAB3FED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555AC5D-BE96-3240-8BFA-7AA8EFA3E9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0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Agenda</a:t>
            </a:r>
            <a:br>
              <a:rPr lang="it-IT" dirty="0"/>
            </a:br>
            <a:r>
              <a:rPr lang="it-IT" dirty="0"/>
              <a:t>delivery center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01EE36-CEE7-8A4C-B195-344851D46681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934E4D0-9B16-8749-8C2B-E268712F63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55054" y="554869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MOBILE APPLICATION </a:t>
            </a:r>
            <a:br>
              <a:rPr lang="it-IT" dirty="0"/>
            </a:br>
            <a:r>
              <a:rPr lang="it-IT" dirty="0"/>
              <a:t>SERVICES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50253" y="2583808"/>
            <a:ext cx="3254929" cy="114090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0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MOBILE APPLICATION DEVELOPMENT</a:t>
            </a:r>
          </a:p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CHI SIAMO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1999" y="2411999"/>
            <a:ext cx="4860000" cy="280800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1"/>
          <a:lstStyle>
            <a:lvl1pPr marL="185738" indent="-185738" algn="l">
              <a:lnSpc>
                <a:spcPct val="80000"/>
              </a:lnSpc>
              <a:buFontTx/>
              <a:buNone/>
              <a:tabLst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Dal 2013 ci siamo affermati come azienda leader nello sviluppo di applicazioni personalizzate ON DEMAND. Con il nostro approccio domain-</a:t>
            </a:r>
            <a:r>
              <a:rPr lang="it-IT" dirty="0" err="1"/>
              <a:t>driven</a:t>
            </a:r>
            <a:r>
              <a:rPr lang="it-IT" dirty="0"/>
              <a:t> nella progettazione delle applicazioni, siamo riusciti a distinguerci e ad ottenere riconoscimenti in territorio nazionale e internazionale. </a:t>
            </a:r>
          </a:p>
          <a:p>
            <a:r>
              <a:rPr lang="it-IT" dirty="0"/>
              <a:t>Investiamo costantemente in ricerca e innovazione, finalizzate a migliorare la qualità dei prodotti, la velocità di risposta alle richieste di mercato, la competitività e i </a:t>
            </a:r>
            <a:r>
              <a:rPr lang="it-IT" dirty="0" err="1"/>
              <a:t>servizi.v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CHI SIAMO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1999" y="2411999"/>
            <a:ext cx="4860000" cy="280800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1"/>
          <a:lstStyle>
            <a:lvl1pPr marL="185738" indent="-185738" algn="l">
              <a:lnSpc>
                <a:spcPct val="80000"/>
              </a:lnSpc>
              <a:buFontTx/>
              <a:buNone/>
              <a:tabLst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Dal 2013 ci siamo affermati come azienda leader nello sviluppo di applicazioni personalizzate ON DEMAND. Con il nostro approccio domain-</a:t>
            </a:r>
            <a:r>
              <a:rPr lang="it-IT" dirty="0" err="1"/>
              <a:t>driven</a:t>
            </a:r>
            <a:r>
              <a:rPr lang="it-IT" dirty="0"/>
              <a:t> nella progettazione delle applicazioni, siamo riusciti a distinguerci e ad ottenere riconoscimenti in territorio nazionale e internazionale. </a:t>
            </a:r>
          </a:p>
          <a:p>
            <a:r>
              <a:rPr lang="it-IT" dirty="0"/>
              <a:t>Investiamo costantemente in ricerca e innovazione, finalizzate a migliorare la qualità dei prodotti, la velocità di risposta alle richieste di mercato, la competitività e i </a:t>
            </a:r>
            <a:r>
              <a:rPr lang="it-IT" dirty="0" err="1"/>
              <a:t>servizi.v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it-IT" dirty="0"/>
              <a:t>LA NOSTRA </a:t>
            </a:r>
            <a:br>
              <a:rPr lang="it-IT" dirty="0"/>
            </a:br>
            <a:r>
              <a:rPr lang="it-IT" dirty="0"/>
              <a:t>STORIA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4331" y="2675467"/>
            <a:ext cx="7200000" cy="2785533"/>
          </a:xfrm>
          <a:prstGeom prst="rect">
            <a:avLst/>
          </a:prstGeom>
          <a:ln>
            <a:noFill/>
          </a:ln>
        </p:spPr>
        <p:txBody>
          <a:bodyPr/>
          <a:lstStyle>
            <a:lvl1pPr marL="185738" indent="-185738" algn="l">
              <a:buFontTx/>
              <a:buBlip>
                <a:blip r:embed="rId3"/>
              </a:buBlip>
              <a:tabLst/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Aesys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born</a:t>
            </a:r>
            <a:r>
              <a:rPr lang="it-IT" dirty="0"/>
              <a:t> in 2013 with the </a:t>
            </a:r>
            <a:r>
              <a:rPr lang="it-IT" dirty="0" err="1"/>
              <a:t>aim</a:t>
            </a:r>
            <a:r>
              <a:rPr lang="it-IT" dirty="0"/>
              <a:t> of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and </a:t>
            </a:r>
            <a:r>
              <a:rPr lang="it-IT" dirty="0" err="1"/>
              <a:t>increasing</a:t>
            </a:r>
            <a:r>
              <a:rPr lang="it-IT" dirty="0"/>
              <a:t> performance in the web and mobile </a:t>
            </a:r>
            <a:r>
              <a:rPr lang="it-IT" dirty="0" err="1"/>
              <a:t>environment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</a:t>
            </a:r>
            <a:r>
              <a:rPr lang="it-IT" dirty="0" err="1"/>
              <a:t>personnel</a:t>
            </a:r>
            <a:r>
              <a:rPr lang="it-IT" dirty="0"/>
              <a:t> with an </a:t>
            </a:r>
            <a:r>
              <a:rPr lang="it-IT" dirty="0" err="1"/>
              <a:t>eye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attentive</a:t>
            </a:r>
            <a:r>
              <a:rPr lang="it-IT" dirty="0"/>
              <a:t> to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innovation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and </a:t>
            </a:r>
            <a:r>
              <a:rPr lang="it-IT" dirty="0" err="1"/>
              <a:t>registered</a:t>
            </a:r>
            <a:r>
              <a:rPr lang="it-IT" dirty="0"/>
              <a:t> office </a:t>
            </a:r>
            <a:r>
              <a:rPr lang="it-IT" dirty="0" err="1"/>
              <a:t>is</a:t>
            </a:r>
            <a:r>
              <a:rPr lang="it-IT" dirty="0"/>
              <a:t> in Pescara,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joined</a:t>
            </a:r>
            <a:r>
              <a:rPr lang="it-IT" dirty="0"/>
              <a:t> by the </a:t>
            </a:r>
            <a:r>
              <a:rPr lang="it-IT" dirty="0" err="1"/>
              <a:t>offices</a:t>
            </a:r>
            <a:r>
              <a:rPr lang="it-IT" dirty="0"/>
              <a:t> of </a:t>
            </a:r>
            <a:r>
              <a:rPr lang="it-IT" dirty="0" err="1"/>
              <a:t>Turin</a:t>
            </a:r>
            <a:r>
              <a:rPr lang="it-IT" dirty="0"/>
              <a:t> and Forlì, </a:t>
            </a:r>
            <a:r>
              <a:rPr lang="it-IT" dirty="0" err="1"/>
              <a:t>also</a:t>
            </a:r>
            <a:r>
              <a:rPr lang="it-IT" dirty="0"/>
              <a:t> with the </a:t>
            </a:r>
            <a:r>
              <a:rPr lang="it-IT" dirty="0" err="1"/>
              <a:t>assumption</a:t>
            </a:r>
            <a:r>
              <a:rPr lang="it-IT" dirty="0"/>
              <a:t> of </a:t>
            </a:r>
            <a:r>
              <a:rPr lang="it-IT" dirty="0" err="1"/>
              <a:t>supervising</a:t>
            </a:r>
            <a:r>
              <a:rPr lang="it-IT" dirty="0"/>
              <a:t> </a:t>
            </a:r>
            <a:r>
              <a:rPr lang="it-IT" dirty="0" err="1"/>
              <a:t>peripheral</a:t>
            </a:r>
            <a:r>
              <a:rPr lang="it-IT" dirty="0"/>
              <a:t> </a:t>
            </a:r>
            <a:r>
              <a:rPr lang="it-IT" dirty="0" err="1"/>
              <a:t>recruitment</a:t>
            </a:r>
            <a:r>
              <a:rPr lang="it-IT" dirty="0"/>
              <a:t> </a:t>
            </a:r>
            <a:r>
              <a:rPr lang="it-IT" dirty="0" err="1"/>
              <a:t>basins</a:t>
            </a:r>
            <a:r>
              <a:rPr lang="it-IT" dirty="0"/>
              <a:t>, </a:t>
            </a:r>
            <a:r>
              <a:rPr lang="it-IT" dirty="0" err="1"/>
              <a:t>near</a:t>
            </a:r>
            <a:r>
              <a:rPr lang="it-IT" dirty="0"/>
              <a:t> </a:t>
            </a:r>
            <a:r>
              <a:rPr lang="it-IT" dirty="0" err="1"/>
              <a:t>university</a:t>
            </a:r>
            <a:r>
              <a:rPr lang="it-IT" dirty="0"/>
              <a:t> centers of </a:t>
            </a:r>
            <a:r>
              <a:rPr lang="it-IT" dirty="0" err="1"/>
              <a:t>national</a:t>
            </a:r>
            <a:r>
              <a:rPr lang="it-IT" dirty="0"/>
              <a:t> </a:t>
            </a:r>
            <a:r>
              <a:rPr lang="it-IT" dirty="0" err="1"/>
              <a:t>interest</a:t>
            </a:r>
            <a:r>
              <a:rPr lang="it-IT" dirty="0"/>
              <a:t>.</a:t>
            </a:r>
          </a:p>
          <a:p>
            <a:r>
              <a:rPr lang="it-IT" dirty="0" err="1"/>
              <a:t>Innovation</a:t>
            </a:r>
            <a:r>
              <a:rPr lang="it-IT" dirty="0"/>
              <a:t>, </a:t>
            </a:r>
            <a:r>
              <a:rPr lang="it-IT" dirty="0" err="1"/>
              <a:t>competence</a:t>
            </a:r>
            <a:r>
              <a:rPr lang="it-IT" dirty="0"/>
              <a:t> and </a:t>
            </a:r>
            <a:r>
              <a:rPr lang="it-IT" dirty="0" err="1"/>
              <a:t>credibility</a:t>
            </a:r>
            <a:r>
              <a:rPr lang="it-IT" dirty="0"/>
              <a:t> are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fundamental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, </a:t>
            </a:r>
            <a:r>
              <a:rPr lang="it-IT" dirty="0" err="1"/>
              <a:t>together</a:t>
            </a:r>
            <a:r>
              <a:rPr lang="it-IT" dirty="0"/>
              <a:t> with </a:t>
            </a:r>
            <a:r>
              <a:rPr lang="it-IT" dirty="0" err="1"/>
              <a:t>attention</a:t>
            </a:r>
            <a:r>
              <a:rPr lang="it-IT" dirty="0"/>
              <a:t> to human </a:t>
            </a:r>
            <a:r>
              <a:rPr lang="it-IT" dirty="0" err="1"/>
              <a:t>resources</a:t>
            </a:r>
            <a:r>
              <a:rPr lang="it-IT" dirty="0"/>
              <a:t> and </a:t>
            </a:r>
            <a:r>
              <a:rPr lang="it-IT" dirty="0" err="1"/>
              <a:t>motivating</a:t>
            </a:r>
            <a:r>
              <a:rPr lang="it-IT" dirty="0"/>
              <a:t> </a:t>
            </a:r>
            <a:r>
              <a:rPr lang="it-IT" dirty="0" err="1"/>
              <a:t>paths</a:t>
            </a:r>
            <a:r>
              <a:rPr lang="it-IT" dirty="0"/>
              <a:t> of </a:t>
            </a:r>
            <a:r>
              <a:rPr lang="it-IT" dirty="0" err="1"/>
              <a:t>professional</a:t>
            </a:r>
            <a:r>
              <a:rPr lang="it-IT" dirty="0"/>
              <a:t> </a:t>
            </a:r>
            <a:r>
              <a:rPr lang="it-IT" dirty="0" err="1"/>
              <a:t>growth</a:t>
            </a:r>
            <a:r>
              <a:rPr lang="it-IT" dirty="0"/>
              <a:t>, are the </a:t>
            </a:r>
            <a:r>
              <a:rPr lang="it-IT" dirty="0" err="1"/>
              <a:t>basis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success.</a:t>
            </a:r>
          </a:p>
          <a:p>
            <a:r>
              <a:rPr lang="it-IT" dirty="0" err="1"/>
              <a:t>Today</a:t>
            </a:r>
            <a:r>
              <a:rPr lang="it-IT" dirty="0"/>
              <a:t> the company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150 </a:t>
            </a:r>
            <a:r>
              <a:rPr lang="it-IT" dirty="0" err="1"/>
              <a:t>employees</a:t>
            </a:r>
            <a:r>
              <a:rPr lang="it-IT" dirty="0"/>
              <a:t>, </a:t>
            </a:r>
            <a:r>
              <a:rPr lang="it-IT" dirty="0" err="1"/>
              <a:t>doubling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turnover </a:t>
            </a:r>
            <a:r>
              <a:rPr lang="it-IT" dirty="0" err="1"/>
              <a:t>year</a:t>
            </a:r>
            <a:r>
              <a:rPr lang="it-IT" dirty="0"/>
              <a:t> on </a:t>
            </a:r>
            <a:r>
              <a:rPr lang="it-IT" dirty="0" err="1"/>
              <a:t>year</a:t>
            </a:r>
            <a:r>
              <a:rPr lang="it-IT" dirty="0"/>
              <a:t>, up to </a:t>
            </a:r>
            <a:r>
              <a:rPr lang="it-IT" dirty="0" err="1"/>
              <a:t>around</a:t>
            </a:r>
            <a:r>
              <a:rPr lang="it-IT" dirty="0"/>
              <a:t> 10 </a:t>
            </a:r>
            <a:r>
              <a:rPr lang="it-IT" dirty="0" err="1"/>
              <a:t>million</a:t>
            </a:r>
            <a:r>
              <a:rPr lang="it-IT" dirty="0"/>
              <a:t> in 2019.</a:t>
            </a:r>
          </a:p>
          <a:p>
            <a:r>
              <a:rPr lang="it-IT" dirty="0"/>
              <a:t>AESYS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finishing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ISO 9001 </a:t>
            </a:r>
            <a:r>
              <a:rPr lang="it-IT" dirty="0" err="1"/>
              <a:t>certification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(Vision 2000 for the design, </a:t>
            </a:r>
            <a:r>
              <a:rPr lang="it-IT" dirty="0" err="1"/>
              <a:t>development</a:t>
            </a:r>
            <a:r>
              <a:rPr lang="it-IT" dirty="0"/>
              <a:t> and </a:t>
            </a:r>
            <a:r>
              <a:rPr lang="it-IT" dirty="0" err="1"/>
              <a:t>support</a:t>
            </a:r>
            <a:r>
              <a:rPr lang="it-IT" dirty="0"/>
              <a:t> of </a:t>
            </a:r>
            <a:r>
              <a:rPr lang="it-IT" dirty="0" err="1"/>
              <a:t>integrated</a:t>
            </a:r>
            <a:r>
              <a:rPr lang="it-IT" dirty="0"/>
              <a:t> information </a:t>
            </a:r>
            <a:r>
              <a:rPr lang="it-IT" dirty="0" err="1"/>
              <a:t>systems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certification</a:t>
            </a:r>
            <a:r>
              <a:rPr lang="it-IT" dirty="0"/>
              <a:t> for training and </a:t>
            </a:r>
            <a:r>
              <a:rPr lang="it-IT" dirty="0" err="1"/>
              <a:t>consultancy</a:t>
            </a:r>
            <a:r>
              <a:rPr lang="it-IT" dirty="0"/>
              <a:t> companies).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CF464C-BA2E-704C-98D8-BC2C6B4F6112}"/>
              </a:ext>
            </a:extLst>
          </p:cNvPr>
          <p:cNvSpPr/>
          <p:nvPr userDrawn="1"/>
        </p:nvSpPr>
        <p:spPr>
          <a:xfrm>
            <a:off x="363087" y="5395058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E02D319-129E-4F48-B22D-F9CF95D91B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852" y="5460684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olo e Contenuto 1 Colonna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it-IT" dirty="0"/>
              <a:t>LA NOSTRA </a:t>
            </a:r>
            <a:br>
              <a:rPr lang="it-IT" dirty="0"/>
            </a:br>
            <a:r>
              <a:rPr lang="it-IT" dirty="0"/>
              <a:t>STORIA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4331" y="2675467"/>
            <a:ext cx="7200000" cy="2785533"/>
          </a:xfrm>
          <a:prstGeom prst="rect">
            <a:avLst/>
          </a:prstGeom>
          <a:ln>
            <a:noFill/>
          </a:ln>
        </p:spPr>
        <p:txBody>
          <a:bodyPr/>
          <a:lstStyle>
            <a:lvl1pPr marL="185738" indent="-185738" algn="l">
              <a:buFontTx/>
              <a:buBlip>
                <a:blip r:embed="rId3"/>
              </a:buBlip>
              <a:tabLst/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Aesys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born</a:t>
            </a:r>
            <a:r>
              <a:rPr lang="it-IT" dirty="0"/>
              <a:t> in 2013 with the </a:t>
            </a:r>
            <a:r>
              <a:rPr lang="it-IT" dirty="0" err="1"/>
              <a:t>aim</a:t>
            </a:r>
            <a:r>
              <a:rPr lang="it-IT" dirty="0"/>
              <a:t> of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and </a:t>
            </a:r>
            <a:r>
              <a:rPr lang="it-IT" dirty="0" err="1"/>
              <a:t>increasing</a:t>
            </a:r>
            <a:r>
              <a:rPr lang="it-IT" dirty="0"/>
              <a:t> performance in the web and mobile </a:t>
            </a:r>
            <a:r>
              <a:rPr lang="it-IT" dirty="0" err="1"/>
              <a:t>environment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</a:t>
            </a:r>
            <a:r>
              <a:rPr lang="it-IT" dirty="0" err="1"/>
              <a:t>personnel</a:t>
            </a:r>
            <a:r>
              <a:rPr lang="it-IT" dirty="0"/>
              <a:t> with an </a:t>
            </a:r>
            <a:r>
              <a:rPr lang="it-IT" dirty="0" err="1"/>
              <a:t>eye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attentive</a:t>
            </a:r>
            <a:r>
              <a:rPr lang="it-IT" dirty="0"/>
              <a:t> to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innovation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and </a:t>
            </a:r>
            <a:r>
              <a:rPr lang="it-IT" dirty="0" err="1"/>
              <a:t>registered</a:t>
            </a:r>
            <a:r>
              <a:rPr lang="it-IT" dirty="0"/>
              <a:t> office </a:t>
            </a:r>
            <a:r>
              <a:rPr lang="it-IT" dirty="0" err="1"/>
              <a:t>is</a:t>
            </a:r>
            <a:r>
              <a:rPr lang="it-IT" dirty="0"/>
              <a:t> in Pescara,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joined</a:t>
            </a:r>
            <a:r>
              <a:rPr lang="it-IT" dirty="0"/>
              <a:t> by the </a:t>
            </a:r>
            <a:r>
              <a:rPr lang="it-IT" dirty="0" err="1"/>
              <a:t>offices</a:t>
            </a:r>
            <a:r>
              <a:rPr lang="it-IT" dirty="0"/>
              <a:t> of </a:t>
            </a:r>
            <a:r>
              <a:rPr lang="it-IT" dirty="0" err="1"/>
              <a:t>Turin</a:t>
            </a:r>
            <a:r>
              <a:rPr lang="it-IT" dirty="0"/>
              <a:t> and Forlì, </a:t>
            </a:r>
            <a:r>
              <a:rPr lang="it-IT" dirty="0" err="1"/>
              <a:t>also</a:t>
            </a:r>
            <a:r>
              <a:rPr lang="it-IT" dirty="0"/>
              <a:t> with the </a:t>
            </a:r>
            <a:r>
              <a:rPr lang="it-IT" dirty="0" err="1"/>
              <a:t>assumption</a:t>
            </a:r>
            <a:r>
              <a:rPr lang="it-IT" dirty="0"/>
              <a:t> of </a:t>
            </a:r>
            <a:r>
              <a:rPr lang="it-IT" dirty="0" err="1"/>
              <a:t>supervising</a:t>
            </a:r>
            <a:r>
              <a:rPr lang="it-IT" dirty="0"/>
              <a:t> </a:t>
            </a:r>
            <a:r>
              <a:rPr lang="it-IT" dirty="0" err="1"/>
              <a:t>peripheral</a:t>
            </a:r>
            <a:r>
              <a:rPr lang="it-IT" dirty="0"/>
              <a:t> </a:t>
            </a:r>
            <a:r>
              <a:rPr lang="it-IT" dirty="0" err="1"/>
              <a:t>recruitment</a:t>
            </a:r>
            <a:r>
              <a:rPr lang="it-IT" dirty="0"/>
              <a:t> </a:t>
            </a:r>
            <a:r>
              <a:rPr lang="it-IT" dirty="0" err="1"/>
              <a:t>basins</a:t>
            </a:r>
            <a:r>
              <a:rPr lang="it-IT" dirty="0"/>
              <a:t>, </a:t>
            </a:r>
            <a:r>
              <a:rPr lang="it-IT" dirty="0" err="1"/>
              <a:t>near</a:t>
            </a:r>
            <a:r>
              <a:rPr lang="it-IT" dirty="0"/>
              <a:t> </a:t>
            </a:r>
            <a:r>
              <a:rPr lang="it-IT" dirty="0" err="1"/>
              <a:t>university</a:t>
            </a:r>
            <a:r>
              <a:rPr lang="it-IT" dirty="0"/>
              <a:t> centers of </a:t>
            </a:r>
            <a:r>
              <a:rPr lang="it-IT" dirty="0" err="1"/>
              <a:t>national</a:t>
            </a:r>
            <a:r>
              <a:rPr lang="it-IT" dirty="0"/>
              <a:t> </a:t>
            </a:r>
            <a:r>
              <a:rPr lang="it-IT" dirty="0" err="1"/>
              <a:t>interest</a:t>
            </a:r>
            <a:r>
              <a:rPr lang="it-IT" dirty="0"/>
              <a:t>.</a:t>
            </a:r>
          </a:p>
          <a:p>
            <a:r>
              <a:rPr lang="it-IT" dirty="0" err="1"/>
              <a:t>Innovation</a:t>
            </a:r>
            <a:r>
              <a:rPr lang="it-IT" dirty="0"/>
              <a:t>, </a:t>
            </a:r>
            <a:r>
              <a:rPr lang="it-IT" dirty="0" err="1"/>
              <a:t>competence</a:t>
            </a:r>
            <a:r>
              <a:rPr lang="it-IT" dirty="0"/>
              <a:t> and </a:t>
            </a:r>
            <a:r>
              <a:rPr lang="it-IT" dirty="0" err="1"/>
              <a:t>credibility</a:t>
            </a:r>
            <a:r>
              <a:rPr lang="it-IT" dirty="0"/>
              <a:t> are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fundamental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, </a:t>
            </a:r>
            <a:r>
              <a:rPr lang="it-IT" dirty="0" err="1"/>
              <a:t>together</a:t>
            </a:r>
            <a:r>
              <a:rPr lang="it-IT" dirty="0"/>
              <a:t> with </a:t>
            </a:r>
            <a:r>
              <a:rPr lang="it-IT" dirty="0" err="1"/>
              <a:t>attention</a:t>
            </a:r>
            <a:r>
              <a:rPr lang="it-IT" dirty="0"/>
              <a:t> to human </a:t>
            </a:r>
            <a:r>
              <a:rPr lang="it-IT" dirty="0" err="1"/>
              <a:t>resources</a:t>
            </a:r>
            <a:r>
              <a:rPr lang="it-IT" dirty="0"/>
              <a:t> and </a:t>
            </a:r>
            <a:r>
              <a:rPr lang="it-IT" dirty="0" err="1"/>
              <a:t>motivating</a:t>
            </a:r>
            <a:r>
              <a:rPr lang="it-IT" dirty="0"/>
              <a:t> </a:t>
            </a:r>
            <a:r>
              <a:rPr lang="it-IT" dirty="0" err="1"/>
              <a:t>paths</a:t>
            </a:r>
            <a:r>
              <a:rPr lang="it-IT" dirty="0"/>
              <a:t> of </a:t>
            </a:r>
            <a:r>
              <a:rPr lang="it-IT" dirty="0" err="1"/>
              <a:t>professional</a:t>
            </a:r>
            <a:r>
              <a:rPr lang="it-IT" dirty="0"/>
              <a:t> </a:t>
            </a:r>
            <a:r>
              <a:rPr lang="it-IT" dirty="0" err="1"/>
              <a:t>growth</a:t>
            </a:r>
            <a:r>
              <a:rPr lang="it-IT" dirty="0"/>
              <a:t>, are the </a:t>
            </a:r>
            <a:r>
              <a:rPr lang="it-IT" dirty="0" err="1"/>
              <a:t>basis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success.</a:t>
            </a:r>
          </a:p>
          <a:p>
            <a:r>
              <a:rPr lang="it-IT" dirty="0" err="1"/>
              <a:t>Today</a:t>
            </a:r>
            <a:r>
              <a:rPr lang="it-IT" dirty="0"/>
              <a:t> the company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150 </a:t>
            </a:r>
            <a:r>
              <a:rPr lang="it-IT" dirty="0" err="1"/>
              <a:t>employees</a:t>
            </a:r>
            <a:r>
              <a:rPr lang="it-IT" dirty="0"/>
              <a:t>, </a:t>
            </a:r>
            <a:r>
              <a:rPr lang="it-IT" dirty="0" err="1"/>
              <a:t>doubling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turnover </a:t>
            </a:r>
            <a:r>
              <a:rPr lang="it-IT" dirty="0" err="1"/>
              <a:t>year</a:t>
            </a:r>
            <a:r>
              <a:rPr lang="it-IT" dirty="0"/>
              <a:t> on </a:t>
            </a:r>
            <a:r>
              <a:rPr lang="it-IT" dirty="0" err="1"/>
              <a:t>year</a:t>
            </a:r>
            <a:r>
              <a:rPr lang="it-IT" dirty="0"/>
              <a:t>, up to </a:t>
            </a:r>
            <a:r>
              <a:rPr lang="it-IT" dirty="0" err="1"/>
              <a:t>around</a:t>
            </a:r>
            <a:r>
              <a:rPr lang="it-IT" dirty="0"/>
              <a:t> 10 </a:t>
            </a:r>
            <a:r>
              <a:rPr lang="it-IT" dirty="0" err="1"/>
              <a:t>million</a:t>
            </a:r>
            <a:r>
              <a:rPr lang="it-IT" dirty="0"/>
              <a:t> in 2019.</a:t>
            </a:r>
          </a:p>
          <a:p>
            <a:r>
              <a:rPr lang="it-IT" dirty="0"/>
              <a:t>AESYS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finishing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ISO 9001 </a:t>
            </a:r>
            <a:r>
              <a:rPr lang="it-IT" dirty="0" err="1"/>
              <a:t>certification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(Vision 2000 for the design, </a:t>
            </a:r>
            <a:r>
              <a:rPr lang="it-IT" dirty="0" err="1"/>
              <a:t>development</a:t>
            </a:r>
            <a:r>
              <a:rPr lang="it-IT" dirty="0"/>
              <a:t> and </a:t>
            </a:r>
            <a:r>
              <a:rPr lang="it-IT" dirty="0" err="1"/>
              <a:t>support</a:t>
            </a:r>
            <a:r>
              <a:rPr lang="it-IT" dirty="0"/>
              <a:t> of </a:t>
            </a:r>
            <a:r>
              <a:rPr lang="it-IT" dirty="0" err="1"/>
              <a:t>integrated</a:t>
            </a:r>
            <a:r>
              <a:rPr lang="it-IT" dirty="0"/>
              <a:t> information </a:t>
            </a:r>
            <a:r>
              <a:rPr lang="it-IT" dirty="0" err="1"/>
              <a:t>systems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certification</a:t>
            </a:r>
            <a:r>
              <a:rPr lang="it-IT" dirty="0"/>
              <a:t> for training and </a:t>
            </a:r>
            <a:r>
              <a:rPr lang="it-IT" dirty="0" err="1"/>
              <a:t>consultancy</a:t>
            </a:r>
            <a:r>
              <a:rPr lang="it-IT" dirty="0"/>
              <a:t> companies).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79489-8825-DE44-BF94-6FF370D8BC4D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B0F7F11-FABE-964C-B88E-688E46D2DE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DELIVERY</a:t>
            </a:r>
            <a:br>
              <a:rPr lang="it-IT" dirty="0"/>
            </a:br>
            <a:r>
              <a:rPr lang="it-IT" dirty="0"/>
              <a:t>CENTER</a:t>
            </a:r>
            <a:br>
              <a:rPr lang="it-IT" dirty="0"/>
            </a:br>
            <a:r>
              <a:rPr lang="it-IT" dirty="0"/>
              <a:t>ORGANIZATION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027" y="2658688"/>
            <a:ext cx="4848917" cy="3510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GOVERNANCE:</a:t>
            </a:r>
          </a:p>
          <a:p>
            <a:r>
              <a:rPr lang="it-IT" dirty="0" err="1"/>
              <a:t>Coordinates</a:t>
            </a:r>
            <a:r>
              <a:rPr lang="it-IT" dirty="0"/>
              <a:t>, </a:t>
            </a:r>
            <a:r>
              <a:rPr lang="it-IT" dirty="0" err="1"/>
              <a:t>supervises</a:t>
            </a:r>
            <a:r>
              <a:rPr lang="it-IT" dirty="0"/>
              <a:t> and </a:t>
            </a:r>
            <a:r>
              <a:rPr lang="it-IT" dirty="0" err="1"/>
              <a:t>monitors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;</a:t>
            </a:r>
          </a:p>
          <a:p>
            <a:r>
              <a:rPr lang="it-IT" dirty="0"/>
              <a:t>Monitor </a:t>
            </a:r>
            <a:r>
              <a:rPr lang="it-IT" dirty="0" err="1"/>
              <a:t>KPIs</a:t>
            </a:r>
            <a:r>
              <a:rPr lang="it-IT" dirty="0"/>
              <a:t> and </a:t>
            </a:r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compliance</a:t>
            </a:r>
            <a:r>
              <a:rPr lang="it-IT" dirty="0"/>
              <a:t> with </a:t>
            </a:r>
            <a:r>
              <a:rPr lang="it-IT" dirty="0" err="1"/>
              <a:t>SLAs</a:t>
            </a:r>
            <a:r>
              <a:rPr lang="it-IT" dirty="0"/>
              <a:t>;</a:t>
            </a:r>
          </a:p>
          <a:p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service.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B7D8B36-E2A4-3848-8299-2BCB6B195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7125" y="2617788"/>
            <a:ext cx="5403850" cy="35655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12CE4-4EEA-FE44-8B90-5C34E866FEB0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E068AD4-B68B-984E-9986-BC09817134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DELIVERY</a:t>
            </a:r>
            <a:br>
              <a:rPr lang="it-IT" dirty="0"/>
            </a:br>
            <a:r>
              <a:rPr lang="it-IT" dirty="0"/>
              <a:t>CENTER</a:t>
            </a:r>
            <a:br>
              <a:rPr lang="it-IT" dirty="0"/>
            </a:br>
            <a:r>
              <a:rPr lang="it-IT" dirty="0"/>
              <a:t>ORGANIZATION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027" y="2658688"/>
            <a:ext cx="4848917" cy="3510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GOVERNANCE:</a:t>
            </a:r>
          </a:p>
          <a:p>
            <a:r>
              <a:rPr lang="it-IT" dirty="0" err="1"/>
              <a:t>Coordinates</a:t>
            </a:r>
            <a:r>
              <a:rPr lang="it-IT" dirty="0"/>
              <a:t>, </a:t>
            </a:r>
            <a:r>
              <a:rPr lang="it-IT" dirty="0" err="1"/>
              <a:t>supervises</a:t>
            </a:r>
            <a:r>
              <a:rPr lang="it-IT" dirty="0"/>
              <a:t> and </a:t>
            </a:r>
            <a:r>
              <a:rPr lang="it-IT" dirty="0" err="1"/>
              <a:t>monitors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;</a:t>
            </a:r>
          </a:p>
          <a:p>
            <a:r>
              <a:rPr lang="it-IT" dirty="0"/>
              <a:t>Monitor </a:t>
            </a:r>
            <a:r>
              <a:rPr lang="it-IT" dirty="0" err="1"/>
              <a:t>KPIs</a:t>
            </a:r>
            <a:r>
              <a:rPr lang="it-IT" dirty="0"/>
              <a:t> and </a:t>
            </a:r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compliance</a:t>
            </a:r>
            <a:r>
              <a:rPr lang="it-IT" dirty="0"/>
              <a:t> with </a:t>
            </a:r>
            <a:r>
              <a:rPr lang="it-IT" dirty="0" err="1"/>
              <a:t>SLAs</a:t>
            </a:r>
            <a:r>
              <a:rPr lang="it-IT" dirty="0"/>
              <a:t>;</a:t>
            </a:r>
          </a:p>
          <a:p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service.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B7D8B36-E2A4-3848-8299-2BCB6B195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7125" y="2617788"/>
            <a:ext cx="5403850" cy="35655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3D6F1-EC6F-CD4C-B9F2-823D8093779B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9C3E287-CDD3-1243-9670-16A962EAC0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2" r:id="rId6"/>
    <p:sldLayoutId id="2147483694" r:id="rId7"/>
    <p:sldLayoutId id="2147483693" r:id="rId8"/>
    <p:sldLayoutId id="2147483698" r:id="rId9"/>
    <p:sldLayoutId id="2147483695" r:id="rId10"/>
    <p:sldLayoutId id="2147483696" r:id="rId11"/>
    <p:sldLayoutId id="2147483697" r:id="rId12"/>
    <p:sldLayoutId id="2147483699" r:id="rId13"/>
    <p:sldLayoutId id="214748370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DA0C6D-E6BA-1945-862F-E45AEDDA7A8B}"/>
              </a:ext>
            </a:extLst>
          </p:cNvPr>
          <p:cNvSpPr txBox="1">
            <a:spLocks/>
          </p:cNvSpPr>
          <p:nvPr/>
        </p:nvSpPr>
        <p:spPr>
          <a:xfrm>
            <a:off x="1203615" y="12755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dirty="0"/>
              <a:t>Introduzione a JDBC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Classi e interfacce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5466959" cy="3342617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SQLException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lanciata dai metodi quando c’è un problema di accesso ai dati</a:t>
            </a:r>
            <a:endParaRPr lang="it-IT" sz="1600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SQLWarning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indica un warning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DataTruncation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indica dati che potrebbero essere stati troncati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BatchUpdateExecution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indica che non tutti i comandi in un update batch sono stati eseguiti con successo</a:t>
            </a:r>
            <a:endParaRPr lang="it-IT" sz="1600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10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39D91D-E795-4FF4-8B8F-4F4C9CD4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574" y="2203867"/>
            <a:ext cx="3375517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7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Classi e interfacce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11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0C8A9D-ECEA-4316-884C-550FBEBB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531" y="2283766"/>
            <a:ext cx="4260938" cy="378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4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Classi e interfacce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Mapping per i tipi SQL a classi e interfacce Java 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Array: mapping per SQL ARRAY 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Blob: mapping per SQL BLOB 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Clob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mapping per SQL CLOB 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Date: mapping per SQL DATE 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Ref: mapping per SQL REF 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Struct: mapping per SQL STRUCT 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Time: mapping per SQL TIME 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Timestamp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mapping per SQL TIMESTAMP 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Types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contiene costanti per i tipi SQL </a:t>
            </a:r>
          </a:p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	- INT, VARCHAR, NUMBER, DATE, ….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12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1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296998" cy="1117284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bg1"/>
                </a:solidFill>
              </a:rPr>
              <a:t>Creazione del DB</a:t>
            </a:r>
            <a:endParaRPr lang="it-IT" b="1" i="1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13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05000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Database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217008"/>
            <a:ext cx="9229292" cy="3926339"/>
          </a:xfrm>
        </p:spPr>
        <p:txBody>
          <a:bodyPr/>
          <a:lstStyle/>
          <a:p>
            <a:r>
              <a:rPr lang="it-IT" dirty="0">
                <a:latin typeface="Consolas" panose="020B0609020204030204" pitchFamily="49" charset="0"/>
              </a:rPr>
              <a:t>CREATE TABLE LOANS ( </a:t>
            </a:r>
          </a:p>
          <a:p>
            <a:r>
              <a:rPr lang="en-US" dirty="0">
                <a:latin typeface="Consolas" panose="020B0609020204030204" pitchFamily="49" charset="0"/>
              </a:rPr>
              <a:t>	LOAN_ID NUMBER ( 10 ) NOT NULL, </a:t>
            </a:r>
          </a:p>
          <a:p>
            <a:r>
              <a:rPr lang="it-IT" dirty="0">
                <a:latin typeface="Consolas" panose="020B0609020204030204" pitchFamily="49" charset="0"/>
              </a:rPr>
              <a:t>	CHECKED_OUT DATE, </a:t>
            </a:r>
          </a:p>
          <a:p>
            <a:r>
              <a:rPr lang="en-US" dirty="0">
                <a:latin typeface="Consolas" panose="020B0609020204030204" pitchFamily="49" charset="0"/>
              </a:rPr>
              <a:t>	ITEM_ID NUMBER ( 10 )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	USERNAME VARCHAR2 ( 50 )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	CONSTRAINT PK_LOAN7 PRIMARY KEY (LOAN_ID) </a:t>
            </a:r>
          </a:p>
          <a:p>
            <a:r>
              <a:rPr lang="it-IT" dirty="0">
                <a:latin typeface="Consolas" panose="020B0609020204030204" pitchFamily="49" charset="0"/>
              </a:rPr>
              <a:t>); </a:t>
            </a:r>
          </a:p>
          <a:p>
            <a:r>
              <a:rPr lang="it-IT" dirty="0">
                <a:latin typeface="Consolas" panose="020B0609020204030204" pitchFamily="49" charset="0"/>
              </a:rPr>
              <a:t>CREATE TABLE ROLES ( </a:t>
            </a:r>
          </a:p>
          <a:p>
            <a:r>
              <a:rPr lang="en-US" dirty="0">
                <a:latin typeface="Consolas" panose="020B0609020204030204" pitchFamily="49" charset="0"/>
              </a:rPr>
              <a:t>	ROLE_NAME VARCHAR2 ( 20 )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	DESCRIPTION VARCHAR2 ( 100 )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	CONSTRAINT PK_ROLE5 PRIMARY KEY (ROLE_NAME) </a:t>
            </a:r>
          </a:p>
          <a:p>
            <a:r>
              <a:rPr lang="it-IT" dirty="0">
                <a:latin typeface="Consolas" panose="020B0609020204030204" pitchFamily="49" charset="0"/>
              </a:rPr>
              <a:t>); </a:t>
            </a:r>
          </a:p>
          <a:p>
            <a:r>
              <a:rPr lang="it-IT" dirty="0">
                <a:latin typeface="Consolas" panose="020B0609020204030204" pitchFamily="49" charset="0"/>
              </a:rPr>
              <a:t>CREATE TABLE TITLES ( </a:t>
            </a:r>
          </a:p>
          <a:p>
            <a:r>
              <a:rPr lang="en-US" dirty="0">
                <a:latin typeface="Consolas" panose="020B0609020204030204" pitchFamily="49" charset="0"/>
              </a:rPr>
              <a:t>	TITLE_ID NUMBER ( 10 )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	NAME VARCHAR2 ( 255 ) NOT NULL, </a:t>
            </a:r>
          </a:p>
          <a:p>
            <a:r>
              <a:rPr lang="it-IT" dirty="0">
                <a:latin typeface="Consolas" panose="020B0609020204030204" pitchFamily="49" charset="0"/>
              </a:rPr>
              <a:t>	AUTHOR VARCHAR2 ( 255 ), </a:t>
            </a:r>
          </a:p>
          <a:p>
            <a:r>
              <a:rPr lang="it-IT" dirty="0">
                <a:latin typeface="Consolas" panose="020B0609020204030204" pitchFamily="49" charset="0"/>
              </a:rPr>
              <a:t>	DESCRIPTION VARCHAR2 ( 255 ), </a:t>
            </a:r>
          </a:p>
          <a:p>
            <a:r>
              <a:rPr lang="it-IT" dirty="0">
                <a:latin typeface="Consolas" panose="020B0609020204030204" pitchFamily="49" charset="0"/>
              </a:rPr>
              <a:t>	ISBN VARCHAR2 ( 20 ), </a:t>
            </a:r>
          </a:p>
          <a:p>
            <a:r>
              <a:rPr lang="it-IT" dirty="0">
                <a:latin typeface="Consolas" panose="020B0609020204030204" pitchFamily="49" charset="0"/>
              </a:rPr>
              <a:t>	EDITOR VARCHAR2 ( 255 ), </a:t>
            </a:r>
          </a:p>
          <a:p>
            <a:r>
              <a:rPr lang="it-IT" dirty="0">
                <a:latin typeface="Consolas" panose="020B0609020204030204" pitchFamily="49" charset="0"/>
              </a:rPr>
              <a:t>	PUBLICATION_YEAR NUMBER ( 10 ), </a:t>
            </a:r>
          </a:p>
          <a:p>
            <a:r>
              <a:rPr lang="en-US" dirty="0">
                <a:latin typeface="Consolas" panose="020B0609020204030204" pitchFamily="49" charset="0"/>
              </a:rPr>
              <a:t>	TITLE_KIND_ID NUMBER ( 10 ) NOT NULL, </a:t>
            </a:r>
          </a:p>
          <a:p>
            <a:r>
              <a:rPr lang="en-US" dirty="0">
                <a:latin typeface="Consolas" panose="020B0609020204030204" pitchFamily="49" charset="0"/>
              </a:rPr>
              <a:t>	CONSTRAINT PK_TITLE3 PRIMARY KEY (TITLE_ID) </a:t>
            </a:r>
          </a:p>
          <a:p>
            <a:r>
              <a:rPr lang="it-IT" dirty="0">
                <a:latin typeface="Consolas" panose="020B0609020204030204" pitchFamily="49" charset="0"/>
              </a:rPr>
              <a:t>); </a:t>
            </a:r>
            <a:endParaRPr lang="it-IT" sz="1600" dirty="0">
              <a:latin typeface="Consolas" panose="020B0609020204030204" pitchFamily="49" charset="0"/>
              <a:ea typeface="Roboto Condensed" panose="02000000000000000000" pitchFamily="2" charset="0"/>
            </a:endParaRPr>
          </a:p>
          <a:p>
            <a:endParaRPr lang="it-IT" sz="1600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14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918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Database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217008"/>
            <a:ext cx="9229292" cy="3926339"/>
          </a:xfrm>
        </p:spPr>
        <p:txBody>
          <a:bodyPr/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CREATE TABLE RESERVATIONS (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RESERVATION_ID NUMBER ( 10 ) NOT NULL,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DATE_TIME_CREATED DATE,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ITEM_ID NUMBER ( 10 ) NOT NULL,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USERNAME VARCHAR2 ( 50 ) NOT NULL,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CONSTRAINT PK_RESERVATION8 PRIMARY KEY (RESERVATION_ID) </a:t>
            </a: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); </a:t>
            </a:r>
          </a:p>
          <a:p>
            <a:endParaRPr lang="en-US" dirty="0">
              <a:solidFill>
                <a:srgbClr val="323265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CREATE TABLE USER_ROLES (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USERNAME VARCHAR2 ( 50 ) NOT NULL,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ROLE_NAME VARCHAR2 ( 20 ) NOT NULL </a:t>
            </a: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); </a:t>
            </a:r>
          </a:p>
          <a:p>
            <a:endParaRPr lang="en-US" dirty="0">
              <a:solidFill>
                <a:srgbClr val="323265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CREATE TABLE TITLE_KINDS (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TITLE_KIND_ID NUMBER ( 10 ) NOT NULL,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NAME VARCHAR2 ( 100 ) NOT NULL, </a:t>
            </a:r>
          </a:p>
          <a:p>
            <a:r>
              <a:rPr lang="en-US" dirty="0">
                <a:solidFill>
                  <a:srgbClr val="323265"/>
                </a:solidFill>
                <a:latin typeface="Consolas" panose="020B0609020204030204" pitchFamily="49" charset="0"/>
              </a:rPr>
              <a:t>	</a:t>
            </a:r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CONSTRAINT PK_TITLE2 PRIMARY KEY (TITLE_KIND_ID) </a:t>
            </a: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); </a:t>
            </a:r>
            <a:endParaRPr lang="it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15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333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Database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217008"/>
            <a:ext cx="9229292" cy="3926339"/>
          </a:xfrm>
        </p:spPr>
        <p:txBody>
          <a:bodyPr/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it-IT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ALTER TABLE USER_ROLES ADD ( CONSTRAINT FK_USER_ROLE6 FOREIGN KEY (USERNAME) REFERENCES USERS (USERNAME));</a:t>
            </a: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 </a:t>
            </a:r>
            <a:endParaRPr lang="en-US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ALTER TABLE USER_ROLES ADD ( CONSTRAINT FK_USER_ROLE7 FOREIGN KEY (ROLE_NAME) REFERENCES ROLES (ROLE_NAME)); </a:t>
            </a:r>
          </a:p>
          <a:p>
            <a:endParaRPr lang="en-US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ALTER TABLE LOANS ADD ( CONSTRAINT FK_LOAN18 FOREIGN KEY (USERNAME) REFERENCES USERS (USERNAME)); </a:t>
            </a:r>
            <a:endParaRPr lang="en-US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i="0" u="none" strike="noStrike" baseline="0" dirty="0">
              <a:solidFill>
                <a:srgbClr val="323265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ALTER TABLE LOANS ADD ( CONSTRAINT FK_LOAN12 FOREIGN KEY (ITEM_ID) REFERENCES ITEMS (ITEM_ID)); </a:t>
            </a:r>
            <a:endParaRPr lang="en-US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i="0" u="none" strike="noStrike" baseline="0" dirty="0">
              <a:solidFill>
                <a:srgbClr val="323265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ALTER TABLE TITLES ADD ( CONSTRAINT FK_TITLE3 FOREIGN KEY (TITLE_KIND_ID) REFERENCES TITLE_KINDS (TITLE_KIND_ID)); </a:t>
            </a:r>
            <a:endParaRPr lang="en-US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i="0" u="none" strike="noStrike" baseline="0" dirty="0">
              <a:solidFill>
                <a:srgbClr val="323265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ALTER TABLE ITEMS ADD ( CONSTRAINT FK_ITEM_10 FOREIGN KEY (TITLE_ID) REFERENCES TITLES (TITLE_ID)); </a:t>
            </a:r>
            <a:endParaRPr lang="en-US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i="0" u="none" strike="noStrike" baseline="0" dirty="0">
              <a:solidFill>
                <a:srgbClr val="323265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ALTER TABLE ITEMS ADD ( CONSTRAINT FK_ITEM_8 FOREIGN KEY (USERNAME) REFERENCES USERS (USERNAME)); </a:t>
            </a:r>
            <a:endParaRPr lang="en-US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i="0" u="none" strike="noStrike" baseline="0" dirty="0">
              <a:solidFill>
                <a:srgbClr val="323265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ALTER TABLE RESERVATIONS ADD ( CONSTRAINT FK_RESERVATION17 FOREIGN KEY (USERNAME) REFERENCES USERS (USERNAME)); </a:t>
            </a:r>
            <a:endParaRPr lang="en-US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i="0" u="none" strike="noStrike" baseline="0" dirty="0">
              <a:solidFill>
                <a:srgbClr val="323265"/>
              </a:solidFill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ALTER TABLE RESERVATIONS ADD ( CONSTRAINT FK_RESERVATION15 FOREIGN KEY (ITEM_ID) REFERENCES ITEMS (ITEM_ID)); </a:t>
            </a:r>
            <a:endParaRPr lang="it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16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296998" cy="1117284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bg1"/>
                </a:solidFill>
              </a:rPr>
              <a:t>Passi</a:t>
            </a:r>
            <a:endParaRPr lang="it-IT" b="1" i="1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17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56175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Passi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Registrare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un driver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Stabilire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connessione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al DB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Creare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uno statement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Eseguire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comandi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SQL</a:t>
            </a:r>
          </a:p>
          <a:p>
            <a:pPr marL="171450" indent="-171450">
              <a:buBlip>
                <a:blip r:embed="rId2"/>
              </a:buBlip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Processare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il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risultato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Eliminare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gli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oggetti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JDBC</a:t>
            </a: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18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5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Registrare un driver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Interfaccia Driver fornisce un’astrazione verso il DB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Viene utilizzato dal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DriverManager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per connettersi al DB </a:t>
            </a: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E’ lo strato di gestione all’interno di JBDC che si interpone tra l’utente e i drivers </a:t>
            </a: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Mantiene traccia dei driver che sono disponibili e gestisce le connessioni tra un DB e il relativo driver </a:t>
            </a: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JDBC 2.0 ha introdotto un’interfaccia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DataSource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javax.sql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che è un’alternativa alla gestione delle sorgenti di dati </a:t>
            </a:r>
          </a:p>
          <a:p>
            <a:pPr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JDBC utilizza il primo driver che si connette con successo ad una data URL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Si possono registrare diversi driver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19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5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324350"/>
            <a:ext cx="7196400" cy="1409885"/>
          </a:xfrm>
        </p:spPr>
        <p:txBody>
          <a:bodyPr/>
          <a:lstStyle/>
          <a:p>
            <a:r>
              <a:rPr lang="it-IT" dirty="0"/>
              <a:t>Di cosa parleremo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5982313" y="2734235"/>
            <a:ext cx="4320000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JDBC</a:t>
            </a:r>
          </a:p>
          <a:p>
            <a:pPr>
              <a:lnSpc>
                <a:spcPct val="120000"/>
              </a:lnSpc>
            </a:pP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Creaziione</a:t>
            </a: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delle tabelle a DB</a:t>
            </a:r>
          </a:p>
          <a:p>
            <a:pPr>
              <a:lnSpc>
                <a:spcPct val="120000"/>
              </a:lnSpc>
            </a:pPr>
            <a:r>
              <a:rPr lang="it-IT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Passi per interagire con il DB</a:t>
            </a:r>
          </a:p>
          <a:p>
            <a:pPr>
              <a:lnSpc>
                <a:spcPct val="120000"/>
              </a:lnSpc>
            </a:pPr>
            <a:endParaRPr lang="it-IT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Registrare un driver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Un driver viene registrato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Utilizzando il Class Loader</a:t>
            </a: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Class.forName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acme.db.Driver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"); </a:t>
            </a: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Permette di caricare esplicitamente il driver</a:t>
            </a: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driver una volta caricato si registra presso il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DriverManager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mediante il metodo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registerDriver</a:t>
            </a:r>
            <a:endParaRPr lang="it-IT" sz="1600" b="1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Utilizzando la proprietà di sistema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jdbc.drivers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 </a:t>
            </a: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Sintassi: 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java –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Djdbc.drivers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=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driverName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[: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driverName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]</a:t>
            </a:r>
          </a:p>
          <a:p>
            <a:pPr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Istanziando esplicitamente una classe che implementa l’interfaccia </a:t>
            </a:r>
            <a:r>
              <a:rPr lang="it-IT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Driver</a:t>
            </a:r>
            <a:endParaRPr lang="it-IT" sz="1600" b="1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dirty="0"/>
          </a:p>
          <a:p>
            <a:pPr marL="171450" indent="-171450">
              <a:buBlip>
                <a:blip r:embed="rId2"/>
              </a:buBlip>
            </a:pPr>
            <a:endParaRPr lang="it-IT" sz="7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20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48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Esempio 1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endParaRPr lang="it-IT" dirty="0"/>
          </a:p>
          <a:p>
            <a:r>
              <a:rPr lang="it-IT" dirty="0">
                <a:latin typeface="Consolas" panose="020B0609020204030204" pitchFamily="49" charset="0"/>
              </a:rPr>
              <a:t>public class TestLoading1 { </a:t>
            </a:r>
          </a:p>
          <a:p>
            <a:r>
              <a:rPr lang="en-US" dirty="0">
                <a:latin typeface="Consolas" panose="020B0609020204030204" pitchFamily="49" charset="0"/>
              </a:rPr>
              <a:t>	public static void main( String[]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 ) { </a:t>
            </a:r>
          </a:p>
          <a:p>
            <a:r>
              <a:rPr lang="it-IT" dirty="0">
                <a:latin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</a:rPr>
              <a:t>try</a:t>
            </a:r>
            <a:r>
              <a:rPr lang="it-IT" dirty="0">
                <a:latin typeface="Consolas" panose="020B0609020204030204" pitchFamily="49" charset="0"/>
              </a:rPr>
              <a:t> { </a:t>
            </a:r>
          </a:p>
          <a:p>
            <a:r>
              <a:rPr lang="it-IT" dirty="0">
                <a:latin typeface="Consolas" panose="020B0609020204030204" pitchFamily="49" charset="0"/>
              </a:rPr>
              <a:t>			</a:t>
            </a:r>
            <a:r>
              <a:rPr lang="it-IT" dirty="0" err="1">
                <a:latin typeface="Consolas" panose="020B0609020204030204" pitchFamily="49" charset="0"/>
              </a:rPr>
              <a:t>Class.forName</a:t>
            </a:r>
            <a:r>
              <a:rPr lang="it-IT" dirty="0">
                <a:latin typeface="Consolas" panose="020B0609020204030204" pitchFamily="49" charset="0"/>
              </a:rPr>
              <a:t>("</a:t>
            </a:r>
            <a:r>
              <a:rPr lang="it-IT" dirty="0" err="1">
                <a:latin typeface="Consolas" panose="020B0609020204030204" pitchFamily="49" charset="0"/>
              </a:rPr>
              <a:t>oracle.jdbc.OracleDriver</a:t>
            </a:r>
            <a:r>
              <a:rPr lang="it-IT" dirty="0">
                <a:latin typeface="Consolas" panose="020B0609020204030204" pitchFamily="49" charset="0"/>
              </a:rPr>
              <a:t>" ); </a:t>
            </a:r>
          </a:p>
          <a:p>
            <a:r>
              <a:rPr lang="it-IT" dirty="0">
                <a:latin typeface="Consolas" panose="020B0609020204030204" pitchFamily="49" charset="0"/>
              </a:rPr>
              <a:t>		} </a:t>
            </a:r>
          </a:p>
          <a:p>
            <a:r>
              <a:rPr lang="it-IT" dirty="0">
                <a:latin typeface="Consolas" panose="020B0609020204030204" pitchFamily="49" charset="0"/>
              </a:rPr>
              <a:t>		catch ( </a:t>
            </a:r>
            <a:r>
              <a:rPr lang="it-IT" dirty="0" err="1">
                <a:latin typeface="Consolas" panose="020B0609020204030204" pitchFamily="49" charset="0"/>
              </a:rPr>
              <a:t>ClassNotFoundException</a:t>
            </a:r>
            <a:r>
              <a:rPr lang="it-IT" dirty="0">
                <a:latin typeface="Consolas" panose="020B0609020204030204" pitchFamily="49" charset="0"/>
              </a:rPr>
              <a:t> e ) { </a:t>
            </a:r>
          </a:p>
          <a:p>
            <a:r>
              <a:rPr lang="it-IT" dirty="0">
                <a:latin typeface="Consolas" panose="020B0609020204030204" pitchFamily="49" charset="0"/>
              </a:rPr>
              <a:t>			</a:t>
            </a:r>
            <a:r>
              <a:rPr lang="it-IT" dirty="0" err="1">
                <a:latin typeface="Consolas" panose="020B0609020204030204" pitchFamily="49" charset="0"/>
              </a:rPr>
              <a:t>e.printStackTrace</a:t>
            </a:r>
            <a:r>
              <a:rPr lang="it-IT" dirty="0">
                <a:latin typeface="Consolas" panose="020B0609020204030204" pitchFamily="49" charset="0"/>
              </a:rPr>
              <a:t>(); </a:t>
            </a:r>
          </a:p>
          <a:p>
            <a:r>
              <a:rPr lang="it-IT" dirty="0">
                <a:latin typeface="Consolas" panose="020B0609020204030204" pitchFamily="49" charset="0"/>
              </a:rPr>
              <a:t>		} </a:t>
            </a:r>
          </a:p>
          <a:p>
            <a:r>
              <a:rPr lang="it-IT" dirty="0">
                <a:latin typeface="Consolas" panose="020B0609020204030204" pitchFamily="49" charset="0"/>
              </a:rPr>
              <a:t>	} </a:t>
            </a:r>
          </a:p>
          <a:p>
            <a:r>
              <a:rPr lang="it-IT" dirty="0">
                <a:latin typeface="Consolas" panose="020B0609020204030204" pitchFamily="49" charset="0"/>
              </a:rPr>
              <a:t>} </a:t>
            </a:r>
          </a:p>
          <a:p>
            <a:pPr marL="171450" indent="-171450">
              <a:buBlip>
                <a:blip r:embed="rId2"/>
              </a:buBlip>
            </a:pPr>
            <a:endParaRPr lang="it-IT" sz="7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21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97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Esempio 2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endParaRPr lang="it-IT" dirty="0"/>
          </a:p>
          <a:p>
            <a:r>
              <a:rPr lang="it-IT" dirty="0">
                <a:latin typeface="Consolas" panose="020B0609020204030204" pitchFamily="49" charset="0"/>
              </a:rPr>
              <a:t>public class TestLoading1 { </a:t>
            </a:r>
          </a:p>
          <a:p>
            <a:r>
              <a:rPr lang="en-US" dirty="0">
                <a:latin typeface="Consolas" panose="020B0609020204030204" pitchFamily="49" charset="0"/>
              </a:rPr>
              <a:t>	public static void main( String[]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 ) { </a:t>
            </a:r>
          </a:p>
          <a:p>
            <a:r>
              <a:rPr lang="it-IT" dirty="0">
                <a:latin typeface="Consolas" panose="020B0609020204030204" pitchFamily="49" charset="0"/>
              </a:rPr>
              <a:t>	} </a:t>
            </a:r>
          </a:p>
          <a:p>
            <a:r>
              <a:rPr lang="it-IT" dirty="0">
                <a:latin typeface="Consolas" panose="020B0609020204030204" pitchFamily="49" charset="0"/>
              </a:rPr>
              <a:t>} </a:t>
            </a:r>
          </a:p>
          <a:p>
            <a:pPr marL="171450" indent="-171450">
              <a:buBlip>
                <a:blip r:embed="rId2"/>
              </a:buBlip>
            </a:pPr>
            <a:endParaRPr lang="it-IT" sz="7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C:&gt; java –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Djdbc.drivers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=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oracle.jdbc.OracleDriver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</a:t>
            </a:r>
            <a:endParaRPr lang="it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22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31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Esempio 3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endParaRPr lang="it-IT" dirty="0">
              <a:latin typeface="Consolas" panose="020B0609020204030204" pitchFamily="49" charset="0"/>
            </a:endParaRPr>
          </a:p>
          <a:p>
            <a:r>
              <a:rPr lang="it-IT" dirty="0">
                <a:latin typeface="Consolas" panose="020B0609020204030204" pitchFamily="49" charset="0"/>
              </a:rPr>
              <a:t>public class TestLoading1 { 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	</a:t>
            </a:r>
            <a:endParaRPr lang="it-IT" b="0" i="0" u="none" strike="noStrike" baseline="0" dirty="0"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latin typeface="Consolas" panose="020B0609020204030204" pitchFamily="49" charset="0"/>
              </a:rPr>
              <a:t>	public static void main( String[] </a:t>
            </a:r>
            <a:r>
              <a:rPr lang="en-US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b="0" i="0" u="none" strike="noStrike" baseline="0" dirty="0">
                <a:latin typeface="Consolas" panose="020B0609020204030204" pitchFamily="49" charset="0"/>
              </a:rPr>
              <a:t> ) {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try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	Driver 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driver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= new 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com.mysql.jdbc.NonRegisteringDriver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dirty="0">
                <a:latin typeface="Consolas" panose="020B0609020204030204" pitchFamily="49" charset="0"/>
              </a:rPr>
              <a:t>			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DriverManager.registerDriver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( driver );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catch ( 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SQLException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e ) {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e.printStackTrace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} </a:t>
            </a:r>
          </a:p>
          <a:p>
            <a:r>
              <a:rPr lang="it-IT" dirty="0">
                <a:latin typeface="Consolas" panose="020B0609020204030204" pitchFamily="49" charset="0"/>
              </a:rPr>
              <a:t>} </a:t>
            </a:r>
          </a:p>
          <a:p>
            <a:pPr marL="171450" indent="-171450">
              <a:buBlip>
                <a:blip r:embed="rId2"/>
              </a:buBlip>
            </a:pPr>
            <a:endParaRPr lang="it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  <a:p>
            <a:endParaRPr lang="it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23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23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Stabilire una connessione al DB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Esistono tre metodi nella classe </a:t>
            </a:r>
            <a:r>
              <a:rPr lang="it-IT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DriverManager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per effettuare la connessione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getConnection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(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String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url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)</a:t>
            </a:r>
          </a:p>
          <a:p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getConnection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url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,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java.util.Propertiesinfo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)  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le proprietà sono dipendenti dal DBMS e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conengono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almento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user e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pwd</a:t>
            </a: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getConnection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url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,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 user,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 password)</a:t>
            </a:r>
            <a:endParaRPr lang="it-IT" sz="1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24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2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Stabilire una connessione al DB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Formato URL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j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dbc:protocollo_secondario:altro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 </a:t>
            </a: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seleziona il driver specifico per la connessione al DB;</a:t>
            </a: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altro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dipende dal valore di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protocollo_secondario</a:t>
            </a:r>
            <a:endParaRPr lang="it-IT" sz="1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ea typeface="Roboto Condensed" panose="02000000000000000000" pitchFamily="2" charset="0"/>
            </a:endParaRPr>
          </a:p>
          <a:p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Esempi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en-US" sz="1400" dirty="0" err="1">
                <a:latin typeface="Consolas" panose="020B0609020204030204" pitchFamily="49" charset="0"/>
              </a:rPr>
              <a:t>jdbc:mysql</a:t>
            </a:r>
            <a:r>
              <a:rPr lang="en-US" sz="1400" dirty="0">
                <a:latin typeface="Consolas" panose="020B0609020204030204" pitchFamily="49" charset="0"/>
              </a:rPr>
              <a:t>://localhost/</a:t>
            </a:r>
            <a:r>
              <a:rPr lang="en-US" sz="1400" dirty="0" err="1">
                <a:latin typeface="Consolas" panose="020B0609020204030204" pitchFamily="49" charset="0"/>
              </a:rPr>
              <a:t>javalibrary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</a:p>
          <a:p>
            <a:endParaRPr lang="en-US" dirty="0"/>
          </a:p>
          <a:p>
            <a:r>
              <a:rPr lang="en-US" sz="1400" dirty="0" err="1">
                <a:latin typeface="Consolas" panose="020B0609020204030204" pitchFamily="49" charset="0"/>
              </a:rPr>
              <a:t>jdbc:oracle:thin</a:t>
            </a:r>
            <a:r>
              <a:rPr lang="en-US" sz="1400" dirty="0">
                <a:latin typeface="Consolas" panose="020B0609020204030204" pitchFamily="49" charset="0"/>
              </a:rPr>
              <a:t>:@127.0.0.1:1521:XE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25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36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Esempio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public class </a:t>
            </a:r>
            <a:r>
              <a:rPr lang="it-IT" b="1" i="0" u="none" strike="noStrike" baseline="0" dirty="0" err="1">
                <a:latin typeface="Consolas" panose="020B0609020204030204" pitchFamily="49" charset="0"/>
              </a:rPr>
              <a:t>TestConnection</a:t>
            </a:r>
            <a:r>
              <a:rPr lang="it-IT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{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private 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static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final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String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DRIVER_NAME = "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com.mysql.jdbc.Driver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"; </a:t>
            </a:r>
          </a:p>
          <a:p>
            <a:endParaRPr lang="it-IT" b="0" i="0" u="none" strike="noStrike" baseline="0" dirty="0">
              <a:latin typeface="Consolas" panose="020B0609020204030204" pitchFamily="49" charset="0"/>
            </a:endParaRPr>
          </a:p>
          <a:p>
            <a:r>
              <a:rPr lang="en-US" b="0" i="0" u="none" strike="noStrike" baseline="0" dirty="0">
                <a:latin typeface="Consolas" panose="020B0609020204030204" pitchFamily="49" charset="0"/>
              </a:rPr>
              <a:t>	public static void main( String[] </a:t>
            </a:r>
            <a:r>
              <a:rPr lang="en-US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b="0" i="0" u="none" strike="noStrike" baseline="0" dirty="0">
                <a:latin typeface="Consolas" panose="020B0609020204030204" pitchFamily="49" charset="0"/>
              </a:rPr>
              <a:t> ) {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try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Class.forName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( DRIVER_NAME ); </a:t>
            </a:r>
          </a:p>
          <a:p>
            <a:r>
              <a:rPr lang="en-US" b="0" i="0" u="none" strike="noStrike" baseline="0" dirty="0">
                <a:latin typeface="Consolas" panose="020B0609020204030204" pitchFamily="49" charset="0"/>
              </a:rPr>
              <a:t>			Connection </a:t>
            </a:r>
            <a:r>
              <a:rPr lang="en-US" b="0" i="0" u="none" strike="noStrike" baseline="0" dirty="0" err="1">
                <a:latin typeface="Consolas" panose="020B0609020204030204" pitchFamily="49" charset="0"/>
              </a:rPr>
              <a:t>connection</a:t>
            </a:r>
            <a:r>
              <a:rPr lang="en-US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US" b="0" i="0" u="none" strike="noStrike" baseline="0" dirty="0" err="1">
                <a:latin typeface="Consolas" panose="020B0609020204030204" pitchFamily="49" charset="0"/>
              </a:rPr>
              <a:t>DriverManager.getConnection</a:t>
            </a:r>
            <a:r>
              <a:rPr lang="en-US" b="0" i="0" u="none" strike="noStrike" baseline="0" dirty="0">
                <a:latin typeface="Consolas" panose="020B0609020204030204" pitchFamily="49" charset="0"/>
              </a:rPr>
              <a:t>( </a:t>
            </a:r>
            <a:r>
              <a:rPr lang="en-US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b="0" i="0" u="none" strike="noStrike" baseline="0" dirty="0">
                <a:latin typeface="Consolas" panose="020B0609020204030204" pitchFamily="49" charset="0"/>
              </a:rPr>
              <a:t>[ 0 ], </a:t>
            </a:r>
            <a:r>
              <a:rPr lang="en-US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b="0" i="0" u="none" strike="noStrike" baseline="0" dirty="0">
                <a:latin typeface="Consolas" panose="020B0609020204030204" pitchFamily="49" charset="0"/>
              </a:rPr>
              <a:t>[ 1 ], </a:t>
            </a:r>
            <a:r>
              <a:rPr lang="en-US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b="0" i="0" u="none" strike="noStrike" baseline="0" dirty="0">
                <a:latin typeface="Consolas" panose="020B0609020204030204" pitchFamily="49" charset="0"/>
              </a:rPr>
              <a:t>[ 2 ] );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catch ( 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ClassNotFoundException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e ) {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e.printStackTrace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catch ( 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SQLException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 e ) {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b="0" i="0" u="none" strike="noStrike" baseline="0" dirty="0" err="1">
                <a:latin typeface="Consolas" panose="020B0609020204030204" pitchFamily="49" charset="0"/>
              </a:rPr>
              <a:t>e.printStackTrace</a:t>
            </a:r>
            <a:r>
              <a:rPr lang="it-IT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	} </a:t>
            </a:r>
          </a:p>
          <a:p>
            <a:r>
              <a:rPr lang="it-IT" b="0" i="0" u="none" strike="noStrike" baseline="0" dirty="0">
                <a:latin typeface="Consolas" panose="020B0609020204030204" pitchFamily="49" charset="0"/>
              </a:rPr>
              <a:t>} </a:t>
            </a:r>
          </a:p>
          <a:p>
            <a:endParaRPr lang="it-IT" b="0" i="0" u="none" strike="noStrike" baseline="0" dirty="0">
              <a:latin typeface="Consolas" panose="020B0609020204030204" pitchFamily="49" charset="0"/>
            </a:endParaRPr>
          </a:p>
          <a:p>
            <a:r>
              <a:rPr lang="fr-FR" b="0" i="0" u="none" strike="noStrike" baseline="0" dirty="0">
                <a:latin typeface="Consolas" panose="020B0609020204030204" pitchFamily="49" charset="0"/>
              </a:rPr>
              <a:t>C:&gt; java </a:t>
            </a:r>
            <a:r>
              <a:rPr lang="fr-FR" b="0" i="0" u="none" strike="noStrike" baseline="0" dirty="0" err="1">
                <a:latin typeface="Consolas" panose="020B0609020204030204" pitchFamily="49" charset="0"/>
              </a:rPr>
              <a:t>TestConnection</a:t>
            </a:r>
            <a:r>
              <a:rPr lang="fr-FR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jdbc:mysql</a:t>
            </a:r>
            <a:r>
              <a:rPr lang="en-US" sz="1100" dirty="0">
                <a:latin typeface="Consolas" panose="020B0609020204030204" pitchFamily="49" charset="0"/>
              </a:rPr>
              <a:t>://localhost/</a:t>
            </a:r>
            <a:r>
              <a:rPr lang="en-US" sz="1100" dirty="0" err="1">
                <a:latin typeface="Consolas" panose="020B0609020204030204" pitchFamily="49" charset="0"/>
              </a:rPr>
              <a:t>nomeDb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fr-FR" b="0" i="0" u="none" strike="noStrike" baseline="0" dirty="0">
                <a:latin typeface="Consolas" panose="020B0609020204030204" pitchFamily="49" charset="0"/>
              </a:rPr>
              <a:t>user </a:t>
            </a:r>
            <a:r>
              <a:rPr lang="fr-FR" b="0" i="0" u="none" strike="noStrike" baseline="0" dirty="0" err="1">
                <a:latin typeface="Consolas" panose="020B0609020204030204" pitchFamily="49" charset="0"/>
              </a:rPr>
              <a:t>pwd</a:t>
            </a:r>
            <a:r>
              <a:rPr lang="fr-FR" b="0" i="0" u="none" strike="noStrike" baseline="0" dirty="0">
                <a:latin typeface="Consolas" panose="020B0609020204030204" pitchFamily="49" charset="0"/>
              </a:rPr>
              <a:t> </a:t>
            </a:r>
            <a:endParaRPr lang="it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26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4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Creare uno </a:t>
            </a:r>
            <a:r>
              <a:rPr lang="it-IT" dirty="0" err="1"/>
              <a:t>statement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Un oggetto Statement è utilizzato per inviare istruzioni SQL al DB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Tre tipi di oggetti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statement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Statement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Permette di eseguire semplici istruzioni SQL senza parametri </a:t>
            </a:r>
          </a:p>
          <a:p>
            <a:pPr marL="285750" lvl="1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indent="-171450">
              <a:buBlip>
                <a:blip r:embed="rId2"/>
              </a:buBlip>
            </a:pP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PreparedStatement</a:t>
            </a: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Viene preparata una query che poi sarà utilizzata diverse volte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Aumento prestazioni </a:t>
            </a:r>
          </a:p>
          <a:p>
            <a:pPr marL="285750" lvl="1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indent="-171450">
              <a:buBlip>
                <a:blip r:embed="rId2"/>
              </a:buBlip>
            </a:pP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CallableStatement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Permette di eseguire chiamate a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stored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procedure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27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70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Creare uno </a:t>
            </a:r>
            <a:r>
              <a:rPr lang="it-IT" dirty="0" err="1"/>
              <a:t>statement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Per creare gli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statement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si utilizzano i rispettivi metodi presenti all’interno di </a:t>
            </a: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Connection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Statement 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createStatement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PreparedStatement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prepareStatement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String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CallableStatement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prepareCall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String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Esistono altri metodi per creare gli oggetti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28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0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Eseguire l’SQL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Interfaccia Statement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boolean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execute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String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r>
              <a:rPr lang="it-IT" sz="1600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</a:p>
          <a:p>
            <a:pPr lvl="2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Esegue un’istruzione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ritorna </a:t>
            </a:r>
          </a:p>
          <a:p>
            <a:pPr lvl="3" indent="-171450" algn="l">
              <a:buBlip>
                <a:blip r:embed="rId2"/>
              </a:buBlip>
            </a:pPr>
            <a:r>
              <a:rPr lang="it-IT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true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se il primo risultato è un </a:t>
            </a:r>
            <a:r>
              <a:rPr lang="it-IT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ResultSet</a:t>
            </a:r>
            <a:r>
              <a:rPr lang="it-IT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</a:t>
            </a:r>
            <a:r>
              <a:rPr lang="it-IT" i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getResultSet</a:t>
            </a:r>
            <a:r>
              <a:rPr lang="it-IT" i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</a:p>
          <a:p>
            <a:pPr lvl="3" indent="-171450" algn="l">
              <a:buBlip>
                <a:blip r:embed="rId2"/>
              </a:buBlip>
            </a:pPr>
            <a:r>
              <a:rPr lang="it-IT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false se è un update o non ci sono risultati </a:t>
            </a:r>
          </a:p>
          <a:p>
            <a:pPr marL="1200150" lvl="3" algn="l"/>
            <a:endParaRPr lang="it-IT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ResultSet</a:t>
            </a: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executeQuery</a:t>
            </a: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(</a:t>
            </a: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String</a:t>
            </a: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Esegue un’istruzione SQL (SELECT) e ritorna un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ResultSet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identifica il risultato </a:t>
            </a:r>
          </a:p>
          <a:p>
            <a:pPr marL="285750"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int</a:t>
            </a: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executeUpdate</a:t>
            </a: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(</a:t>
            </a: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String</a:t>
            </a: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Esegue un’istruzione SQL (INSERT, UPDATE, DELETE ) e ritorna il numero di righe di cui è stato effettuato l’update </a:t>
            </a:r>
          </a:p>
          <a:p>
            <a:pPr marL="285750"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29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9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bg1"/>
                </a:solidFill>
              </a:rPr>
              <a:t>JDBC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069170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Processare il risultato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Interfaccia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ResultSet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Mantiene un cursore che punta alla riga corrente dei dati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Inizialmente è posizionato prima della prima riga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Metodo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boolean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next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()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muove il cursore in avanti e ritorna false se non ci sono più righe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Default con il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ResultSet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non si possono modificare le righe e tornare indietro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E’ possibile creare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ResultSet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sono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scrollable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e/o </a:t>
            </a: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updatable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Esempio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	</a:t>
            </a:r>
            <a:r>
              <a:rPr lang="it-IT" dirty="0">
                <a:latin typeface="Consolas" panose="020B0609020204030204" pitchFamily="49" charset="0"/>
                <a:ea typeface="Roboto Condensed" panose="02000000000000000000" pitchFamily="2" charset="0"/>
              </a:rPr>
              <a:t>Statement </a:t>
            </a:r>
            <a:r>
              <a:rPr lang="it-IT" dirty="0" err="1">
                <a:latin typeface="Consolas" panose="020B0609020204030204" pitchFamily="49" charset="0"/>
                <a:ea typeface="Roboto Condensed" panose="02000000000000000000" pitchFamily="2" charset="0"/>
              </a:rPr>
              <a:t>stmt</a:t>
            </a:r>
            <a:r>
              <a:rPr lang="it-IT" dirty="0">
                <a:latin typeface="Consolas" panose="020B0609020204030204" pitchFamily="49" charset="0"/>
                <a:ea typeface="Roboto Condensed" panose="02000000000000000000" pitchFamily="2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ea typeface="Roboto Condensed" panose="02000000000000000000" pitchFamily="2" charset="0"/>
              </a:rPr>
              <a:t>con.createStatement</a:t>
            </a:r>
            <a:r>
              <a:rPr lang="it-IT" dirty="0">
                <a:latin typeface="Consolas" panose="020B0609020204030204" pitchFamily="49" charset="0"/>
                <a:ea typeface="Roboto Condensed" panose="02000000000000000000" pitchFamily="2" charset="0"/>
              </a:rPr>
              <a:t>(</a:t>
            </a:r>
            <a:r>
              <a:rPr lang="it-IT" dirty="0" err="1">
                <a:latin typeface="Consolas" panose="020B0609020204030204" pitchFamily="49" charset="0"/>
                <a:ea typeface="Roboto Condensed" panose="02000000000000000000" pitchFamily="2" charset="0"/>
              </a:rPr>
              <a:t>ResultSet.TYPE_SCROLL_INSENSITIVE</a:t>
            </a:r>
            <a:r>
              <a:rPr lang="it-IT" dirty="0">
                <a:latin typeface="Consolas" panose="020B0609020204030204" pitchFamily="49" charset="0"/>
                <a:ea typeface="Roboto Condensed" panose="02000000000000000000" pitchFamily="2" charset="0"/>
              </a:rPr>
              <a:t>, </a:t>
            </a:r>
            <a:r>
              <a:rPr lang="it-IT" dirty="0" err="1">
                <a:latin typeface="Consolas" panose="020B0609020204030204" pitchFamily="49" charset="0"/>
                <a:ea typeface="Roboto Condensed" panose="02000000000000000000" pitchFamily="2" charset="0"/>
              </a:rPr>
              <a:t>ResultSet.CONCUR_UPDATABLE</a:t>
            </a:r>
            <a:r>
              <a:rPr lang="it-IT" dirty="0">
                <a:latin typeface="Consolas" panose="020B0609020204030204" pitchFamily="49" charset="0"/>
                <a:ea typeface="Roboto Condensed" panose="02000000000000000000" pitchFamily="2" charset="0"/>
              </a:rPr>
              <a:t>); </a:t>
            </a:r>
          </a:p>
          <a:p>
            <a:r>
              <a:rPr lang="en-US" dirty="0">
                <a:latin typeface="Consolas" panose="020B0609020204030204" pitchFamily="49" charset="0"/>
                <a:ea typeface="Roboto Condensed" panose="02000000000000000000" pitchFamily="2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Roboto Condensed" panose="02000000000000000000" pitchFamily="2" charset="0"/>
              </a:rPr>
              <a:t>ResultSet</a:t>
            </a:r>
            <a:r>
              <a:rPr lang="en-US" dirty="0">
                <a:latin typeface="Consolas" panose="020B0609020204030204" pitchFamily="49" charset="0"/>
                <a:ea typeface="Roboto Condensed" panose="02000000000000000000" pitchFamily="2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Roboto Condensed" panose="02000000000000000000" pitchFamily="2" charset="0"/>
              </a:rPr>
              <a:t>rs</a:t>
            </a:r>
            <a:r>
              <a:rPr lang="en-US" dirty="0">
                <a:latin typeface="Consolas" panose="020B0609020204030204" pitchFamily="49" charset="0"/>
                <a:ea typeface="Roboto Condensed" panose="02000000000000000000" pitchFamily="2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ea typeface="Roboto Condensed" panose="02000000000000000000" pitchFamily="2" charset="0"/>
              </a:rPr>
              <a:t>stmt.executeQuery</a:t>
            </a:r>
            <a:r>
              <a:rPr lang="en-US" dirty="0">
                <a:latin typeface="Consolas" panose="020B0609020204030204" pitchFamily="49" charset="0"/>
                <a:ea typeface="Roboto Condensed" panose="02000000000000000000" pitchFamily="2" charset="0"/>
              </a:rPr>
              <a:t>("SELECT a, b FROM TABLE2"); </a:t>
            </a:r>
            <a:endParaRPr lang="it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  <a:p>
            <a:pPr marL="0" lvl="1" indent="-171450" algn="l">
              <a:lnSpc>
                <a:spcPct val="100000"/>
              </a:lnSpc>
              <a:spcBef>
                <a:spcPts val="0"/>
              </a:spcBef>
              <a:buBlip>
                <a:blip r:embed="rId2"/>
              </a:buBlip>
            </a:pPr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30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Processare il risultato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Per recuperare le colonne dal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ResultSet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vi sono dei metodi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getXXX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 (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getBoolean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,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getLong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,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getString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, …)</a:t>
            </a:r>
          </a:p>
          <a:p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 </a:t>
            </a:r>
          </a:p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Valori possono essere recuperati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Utilizzando l’indice (più efficiente e numerato da 1) oppure </a:t>
            </a:r>
          </a:p>
          <a:p>
            <a:pPr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Nome della colonna (case insensitive) </a:t>
            </a:r>
          </a:p>
          <a:p>
            <a:pPr marL="285750"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Driver JDBC tenta di convertire dati sottostanti con tipi di dati Java</a:t>
            </a:r>
          </a:p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Problema con tipi del DB rispetto a tipi Java a causa della mancanza dello standard SQL 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JDBC risolve il problema definendo dei propri tipi mediante la classe 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java.sql.Types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 </a:t>
            </a:r>
          </a:p>
          <a:p>
            <a:pPr marL="0" lvl="1" algn="l">
              <a:lnSpc>
                <a:spcPct val="100000"/>
              </a:lnSpc>
              <a:spcBef>
                <a:spcPts val="0"/>
              </a:spcBef>
            </a:pPr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31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Processare il risultato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lvl="1" algn="l"/>
            <a:endParaRPr lang="it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32</a:t>
            </a:fld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8DAA78A9-F308-4F07-A801-A7E9D1C95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066283"/>
              </p:ext>
            </p:extLst>
          </p:nvPr>
        </p:nvGraphicFramePr>
        <p:xfrm>
          <a:off x="3946725" y="2203867"/>
          <a:ext cx="3962400" cy="3108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156198281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426984111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String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CHAR, VARCHAR, or LONGVARCHAR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17342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java.math.BigDecimal 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NUMERIC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7880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Boolean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BIT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0686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Integer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INTEGER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8750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Long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BIGINT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46659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Float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REAL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91243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Double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DOUBLE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50317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byte[]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BINARY, VARBINARY, or LONGVARBINARY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4456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java.sql.Date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DATE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46791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java.sql.Time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TIME 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60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java.sql.Timestamp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TIMESTAMP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12002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Clob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CLOB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01234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Blob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BLOB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76127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Array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ARRAY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3435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Struct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STRUCT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27963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Ref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REF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69525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Java Class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JAVA_OBJECT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3327371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673FF0-8A2B-40CE-935A-FCC4053A6603}"/>
              </a:ext>
            </a:extLst>
          </p:cNvPr>
          <p:cNvSpPr txBox="1"/>
          <p:nvPr/>
        </p:nvSpPr>
        <p:spPr>
          <a:xfrm>
            <a:off x="1455938" y="5248354"/>
            <a:ext cx="87445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12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it-IT" sz="1600" b="0" i="0" u="none" strike="noStrike" baseline="0" dirty="0">
                <a:solidFill>
                  <a:srgbClr val="323265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Qualsiasi tipo di dati </a:t>
            </a:r>
            <a:r>
              <a:rPr lang="it-IT" sz="1600" b="0" i="0" u="none" strike="noStrike" baseline="0" dirty="0" err="1">
                <a:solidFill>
                  <a:srgbClr val="323265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MySql</a:t>
            </a:r>
            <a:r>
              <a:rPr lang="it-IT" sz="1600" b="0" i="0" u="none" strike="noStrike" baseline="0" dirty="0">
                <a:solidFill>
                  <a:srgbClr val="323265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può essere convertito in </a:t>
            </a:r>
            <a:r>
              <a:rPr lang="it-IT" sz="1600" b="0" i="0" u="none" strike="noStrike" baseline="0" dirty="0" err="1">
                <a:solidFill>
                  <a:srgbClr val="323265"/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java.lang.String</a:t>
            </a:r>
            <a:r>
              <a:rPr lang="it-IT" sz="1600" b="0" i="0" u="none" strike="noStrike" baseline="0" dirty="0">
                <a:solidFill>
                  <a:srgbClr val="323265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qualsiasi tipi numerico può essere convertito in un qualsiasi tipo numerico di Java </a:t>
            </a: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74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860517" cy="740265"/>
          </a:xfrm>
        </p:spPr>
        <p:txBody>
          <a:bodyPr/>
          <a:lstStyle/>
          <a:p>
            <a:r>
              <a:rPr lang="it-IT" dirty="0"/>
              <a:t>Esempio 1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1674000"/>
            <a:ext cx="10296412" cy="3510000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public class </a:t>
            </a:r>
            <a:r>
              <a:rPr lang="it-IT" sz="1000" b="1" i="0" u="none" strike="noStrike" baseline="0" dirty="0" err="1">
                <a:latin typeface="Consolas" panose="020B0609020204030204" pitchFamily="49" charset="0"/>
              </a:rPr>
              <a:t>TestStatement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private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static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final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DRIVER_NAME="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oracle.jdbc.OracleDriver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"; </a:t>
            </a: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private static final String SQL = "SELECT * FROM titles"; </a:t>
            </a: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	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public static void main( String[]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 )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try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Class.forName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DRIVER_NAME ); </a:t>
            </a: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		Connection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connection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DriverManager.getConnection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(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[ 0 ],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[ 1 ],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[ 2 ]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Statement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statement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connection.createStatement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ResultSet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resultSet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statement.executeQuery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( SQL ); </a:t>
            </a:r>
          </a:p>
          <a:p>
            <a:pPr algn="l"/>
            <a:endParaRPr lang="it-IT" sz="1000" b="0" i="0" u="none" strike="noStrike" baseline="0" dirty="0">
              <a:latin typeface="Consolas" panose="020B0609020204030204" pitchFamily="49" charset="0"/>
            </a:endParaRP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while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(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resultSet.next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() )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"ID: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resultSet.getInt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title_id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"Name: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"name" ) ); </a:t>
            </a: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( "Title Kind ID: " +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resultSet.getInt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title_kind_ID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Description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description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"Author: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author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Isbn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isbn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"-----------------------------------"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}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}	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catch (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ClassNotFoundException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e )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e.printStackTrace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catch (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SQLException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e )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e.printStackTrace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}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} </a:t>
            </a:r>
            <a:endParaRPr lang="it-IT" sz="1000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33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53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860517" cy="740265"/>
          </a:xfrm>
        </p:spPr>
        <p:txBody>
          <a:bodyPr/>
          <a:lstStyle/>
          <a:p>
            <a:r>
              <a:rPr lang="it-IT" dirty="0"/>
              <a:t>Esempio 2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1674000"/>
            <a:ext cx="10296412" cy="3510000"/>
          </a:xfrm>
        </p:spPr>
        <p:txBody>
          <a:bodyPr/>
          <a:lstStyle/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public class </a:t>
            </a:r>
            <a:r>
              <a:rPr lang="it-IT" sz="1000" b="1" i="0" u="none" strike="noStrike" baseline="0" dirty="0" err="1">
                <a:latin typeface="Consolas" panose="020B0609020204030204" pitchFamily="49" charset="0"/>
              </a:rPr>
              <a:t>TestPreparedStatement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private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static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final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DRIVER_NAME="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oracle.jdbc.OracleDriver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"; </a:t>
            </a: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private static final String SQL = "SELECT * FROM titles WHERE name=?"; </a:t>
            </a: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	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public static void main( String[]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 )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try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Class.forName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DRIVER_NAME ); </a:t>
            </a: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		Connection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connection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DriverManager.getConnection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(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[ 0 ],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[ 1 ],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[ 2 ]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PreparedStatement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preparedStatement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connection.prepareStatement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SQL ); </a:t>
            </a:r>
          </a:p>
          <a:p>
            <a:r>
              <a:rPr lang="it-IT" sz="1000" dirty="0">
                <a:latin typeface="Consolas" panose="020B0609020204030204" pitchFamily="49" charset="0"/>
              </a:rPr>
              <a:t>			</a:t>
            </a:r>
            <a:r>
              <a:rPr lang="it-IT" sz="1000" dirty="0" err="1">
                <a:latin typeface="Consolas" panose="020B0609020204030204" pitchFamily="49" charset="0"/>
              </a:rPr>
              <a:t>preparedStatement.setString</a:t>
            </a:r>
            <a:r>
              <a:rPr lang="it-IT" sz="1000" dirty="0">
                <a:latin typeface="Consolas" panose="020B0609020204030204" pitchFamily="49" charset="0"/>
              </a:rPr>
              <a:t>(1, 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“name"</a:t>
            </a:r>
            <a:r>
              <a:rPr lang="it-IT" sz="1000" dirty="0">
                <a:latin typeface="Consolas" panose="020B0609020204030204" pitchFamily="49" charset="0"/>
              </a:rPr>
              <a:t>);</a:t>
            </a:r>
            <a:endParaRPr lang="it-IT" sz="1000" b="0" i="0" u="none" strike="noStrike" baseline="0" dirty="0">
              <a:latin typeface="Consolas" panose="020B0609020204030204" pitchFamily="49" charset="0"/>
            </a:endParaRP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ResultSet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resultSet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preparedStatement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.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executeQuery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pPr algn="l"/>
            <a:endParaRPr lang="it-IT" sz="1000" b="0" i="0" u="none" strike="noStrike" baseline="0" dirty="0">
              <a:latin typeface="Consolas" panose="020B0609020204030204" pitchFamily="49" charset="0"/>
            </a:endParaRP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while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(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resultSet.next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() )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"ID: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resultSet.getInt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title_id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"Name: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"name" ) ); </a:t>
            </a:r>
          </a:p>
          <a:p>
            <a:r>
              <a:rPr lang="en-US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( "Title Kind ID: " + 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resultSet.getInt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en-US" sz="1000" b="0" i="0" u="none" strike="noStrike" baseline="0" dirty="0" err="1">
                <a:latin typeface="Consolas" panose="020B0609020204030204" pitchFamily="49" charset="0"/>
              </a:rPr>
              <a:t>title_kind_ID</a:t>
            </a:r>
            <a:r>
              <a:rPr lang="en-US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Description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description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"Author: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author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Isbn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: " +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resultSet.getString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isbn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 "-----------------------------------" 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}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}	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catch (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ClassNotFoundException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e )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e.printStackTrace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catch ( 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SQLException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 e ) {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1000" b="0" i="0" u="none" strike="noStrike" baseline="0" dirty="0" err="1">
                <a:latin typeface="Consolas" panose="020B0609020204030204" pitchFamily="49" charset="0"/>
              </a:rPr>
              <a:t>e.printStackTrace</a:t>
            </a:r>
            <a:r>
              <a:rPr lang="it-IT" sz="10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	} </a:t>
            </a:r>
          </a:p>
          <a:p>
            <a:r>
              <a:rPr lang="it-IT" sz="1000" b="0" i="0" u="none" strike="noStrike" baseline="0" dirty="0">
                <a:latin typeface="Consolas" panose="020B0609020204030204" pitchFamily="49" charset="0"/>
              </a:rPr>
              <a:t>} </a:t>
            </a:r>
            <a:endParaRPr lang="it-IT" sz="1000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34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6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Eliminare gli oggetti JDBC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10296412" cy="3510000"/>
          </a:xfrm>
        </p:spPr>
        <p:txBody>
          <a:bodyPr/>
          <a:lstStyle/>
          <a:p>
            <a:pPr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Al termine delle operazioni è necessario chiudere tutti gli oggetti coinvolti </a:t>
            </a:r>
          </a:p>
          <a:p>
            <a:pPr lvl="2" indent="-171450" algn="l">
              <a:buBlip>
                <a:blip r:embed="rId2"/>
              </a:buBlip>
            </a:pPr>
            <a:r>
              <a:rPr lang="it-IT" sz="1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try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Roboto Condensed" panose="02000000000000000000" pitchFamily="2" charset="0"/>
              </a:rPr>
              <a:t> { </a:t>
            </a:r>
          </a:p>
          <a:p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		…………………………… </a:t>
            </a:r>
          </a:p>
          <a:p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		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resultset.close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(); </a:t>
            </a:r>
          </a:p>
          <a:p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		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statement.close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(); </a:t>
            </a:r>
          </a:p>
          <a:p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		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connection.close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(); </a:t>
            </a:r>
          </a:p>
          <a:p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	} </a:t>
            </a:r>
          </a:p>
          <a:p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	catch (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SQLException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 ex) { </a:t>
            </a:r>
          </a:p>
          <a:p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		</a:t>
            </a:r>
            <a:r>
              <a:rPr lang="it-IT" sz="1600" dirty="0" err="1">
                <a:latin typeface="Consolas" panose="020B0609020204030204" pitchFamily="49" charset="0"/>
                <a:ea typeface="Roboto Condensed" panose="02000000000000000000" pitchFamily="2" charset="0"/>
              </a:rPr>
              <a:t>ex.printStackTrace</a:t>
            </a:r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(); </a:t>
            </a:r>
          </a:p>
          <a:p>
            <a:r>
              <a:rPr lang="it-IT" sz="1600" dirty="0">
                <a:latin typeface="Consolas" panose="020B0609020204030204" pitchFamily="49" charset="0"/>
                <a:ea typeface="Roboto Condensed" panose="02000000000000000000" pitchFamily="2" charset="0"/>
              </a:rPr>
              <a:t>	}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35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7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860517" cy="740265"/>
          </a:xfrm>
        </p:spPr>
        <p:txBody>
          <a:bodyPr/>
          <a:lstStyle/>
          <a:p>
            <a:r>
              <a:rPr lang="it-IT" dirty="0"/>
              <a:t>Eliminare gli oggetti JDBC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1674000"/>
            <a:ext cx="10296412" cy="3510000"/>
          </a:xfrm>
        </p:spPr>
        <p:txBody>
          <a:bodyPr/>
          <a:lstStyle/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public class </a:t>
            </a:r>
            <a:r>
              <a:rPr lang="it-IT" sz="900" b="1" i="0" u="none" strike="noStrike" baseline="0" dirty="0" err="1">
                <a:latin typeface="Consolas" panose="020B0609020204030204" pitchFamily="49" charset="0"/>
              </a:rPr>
              <a:t>TestPreparedStatementClose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private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static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final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String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DRIVER_NAME="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oracle.jdbc.OracleDriver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"; </a:t>
            </a:r>
          </a:p>
          <a:p>
            <a:r>
              <a:rPr lang="en-US" sz="900" b="0" i="0" u="none" strike="noStrike" baseline="0" dirty="0">
                <a:latin typeface="Consolas" panose="020B0609020204030204" pitchFamily="49" charset="0"/>
              </a:rPr>
              <a:t>	private static final String SQL = "SELECT * FROM titles WHERE name=?"; </a:t>
            </a:r>
          </a:p>
          <a:p>
            <a:r>
              <a:rPr lang="en-US" sz="900" b="0" i="0" u="none" strike="noStrike" baseline="0" dirty="0">
                <a:latin typeface="Consolas" panose="020B0609020204030204" pitchFamily="49" charset="0"/>
              </a:rPr>
              <a:t>	public static void main( String[] </a:t>
            </a:r>
            <a:r>
              <a:rPr lang="en-US" sz="9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900" b="0" i="0" u="none" strike="noStrike" baseline="0" dirty="0">
                <a:latin typeface="Consolas" panose="020B0609020204030204" pitchFamily="49" charset="0"/>
              </a:rPr>
              <a:t> )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Connection con =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null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;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PreparedStatement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ps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null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;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ResultSet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rs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null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;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try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Class.forName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 DRIVER_NAME ); </a:t>
            </a:r>
          </a:p>
          <a:p>
            <a:r>
              <a:rPr lang="en-US" sz="900" b="0" i="0" u="none" strike="noStrike" baseline="0" dirty="0">
                <a:latin typeface="Consolas" panose="020B0609020204030204" pitchFamily="49" charset="0"/>
              </a:rPr>
              <a:t>			con = </a:t>
            </a:r>
            <a:r>
              <a:rPr lang="en-US" sz="900" b="0" i="0" u="none" strike="noStrike" baseline="0" dirty="0" err="1">
                <a:latin typeface="Consolas" panose="020B0609020204030204" pitchFamily="49" charset="0"/>
              </a:rPr>
              <a:t>DriverManager.getConnection</a:t>
            </a:r>
            <a:r>
              <a:rPr lang="en-US" sz="900" b="0" i="0" u="none" strike="noStrike" baseline="0" dirty="0">
                <a:latin typeface="Consolas" panose="020B0609020204030204" pitchFamily="49" charset="0"/>
              </a:rPr>
              <a:t>( </a:t>
            </a:r>
            <a:r>
              <a:rPr lang="en-US" sz="9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900" b="0" i="0" u="none" strike="noStrike" baseline="0" dirty="0">
                <a:latin typeface="Consolas" panose="020B0609020204030204" pitchFamily="49" charset="0"/>
              </a:rPr>
              <a:t>[ 0 ], </a:t>
            </a:r>
            <a:r>
              <a:rPr lang="en-US" sz="9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900" b="0" i="0" u="none" strike="noStrike" baseline="0" dirty="0">
                <a:latin typeface="Consolas" panose="020B0609020204030204" pitchFamily="49" charset="0"/>
              </a:rPr>
              <a:t>[ 1 ], </a:t>
            </a:r>
            <a:r>
              <a:rPr lang="en-US" sz="900" b="0" i="0" u="none" strike="noStrike" baseline="0" dirty="0" err="1">
                <a:latin typeface="Consolas" panose="020B0609020204030204" pitchFamily="49" charset="0"/>
              </a:rPr>
              <a:t>args</a:t>
            </a:r>
            <a:r>
              <a:rPr lang="en-US" sz="900" b="0" i="0" u="none" strike="noStrike" baseline="0" dirty="0">
                <a:latin typeface="Consolas" panose="020B0609020204030204" pitchFamily="49" charset="0"/>
              </a:rPr>
              <a:t>[ 2 ] );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ps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connection.prepareStatement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 SQL );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ps.setString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( 1, "name"); </a:t>
            </a:r>
          </a:p>
          <a:p>
            <a:pPr algn="l"/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rs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ps.executeQuery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();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while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(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rs.next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() )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 "ID: " +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rs.getInt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 "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title_id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" ) );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	…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System.out.println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 "-----------------------------------" );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catch (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ClassNotFoundException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e )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e.printStackTrace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catch ( 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SQLException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e )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e.printStackTrace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} 			</a:t>
            </a:r>
            <a:endParaRPr lang="it-IT" sz="900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36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962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860517" cy="740265"/>
          </a:xfrm>
        </p:spPr>
        <p:txBody>
          <a:bodyPr/>
          <a:lstStyle/>
          <a:p>
            <a:r>
              <a:rPr lang="it-IT" dirty="0"/>
              <a:t>Eliminare gli oggetti JDBC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1674000"/>
            <a:ext cx="10296412" cy="3510000"/>
          </a:xfrm>
        </p:spPr>
        <p:txBody>
          <a:bodyPr/>
          <a:lstStyle/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finally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if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rs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!=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null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)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try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rs.close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en-US" sz="900" b="0" i="0" u="none" strike="noStrike" baseline="0" dirty="0">
                <a:latin typeface="Consolas" panose="020B0609020204030204" pitchFamily="49" charset="0"/>
              </a:rPr>
              <a:t>				} catch (</a:t>
            </a:r>
            <a:r>
              <a:rPr lang="en-US" sz="900" b="0" i="0" u="none" strike="noStrike" baseline="0" dirty="0" err="1">
                <a:latin typeface="Consolas" panose="020B0609020204030204" pitchFamily="49" charset="0"/>
              </a:rPr>
              <a:t>SQLException</a:t>
            </a:r>
            <a:r>
              <a:rPr lang="en-US" sz="900" b="0" i="0" u="none" strike="noStrike" baseline="0" dirty="0">
                <a:latin typeface="Consolas" panose="020B0609020204030204" pitchFamily="49" charset="0"/>
              </a:rPr>
              <a:t> e) {/*Do Nothing*/}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if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ps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!=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null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)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try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ps.close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en-US" sz="900" b="0" i="0" u="none" strike="noStrike" baseline="0" dirty="0">
                <a:latin typeface="Consolas" panose="020B0609020204030204" pitchFamily="49" charset="0"/>
              </a:rPr>
              <a:t>				} catch (</a:t>
            </a:r>
            <a:r>
              <a:rPr lang="en-US" sz="900" b="0" i="0" u="none" strike="noStrike" baseline="0" dirty="0" err="1">
                <a:latin typeface="Consolas" panose="020B0609020204030204" pitchFamily="49" charset="0"/>
              </a:rPr>
              <a:t>SQLException</a:t>
            </a:r>
            <a:r>
              <a:rPr lang="en-US" sz="900" b="0" i="0" u="none" strike="noStrike" baseline="0" dirty="0">
                <a:latin typeface="Consolas" panose="020B0609020204030204" pitchFamily="49" charset="0"/>
              </a:rPr>
              <a:t> e) {/*Do Nothing*/}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if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conn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!=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null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)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try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 {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		</a:t>
            </a:r>
            <a:r>
              <a:rPr lang="it-IT" sz="900" b="0" i="0" u="none" strike="noStrike" baseline="0" dirty="0" err="1">
                <a:latin typeface="Consolas" panose="020B0609020204030204" pitchFamily="49" charset="0"/>
              </a:rPr>
              <a:t>conn.close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(); </a:t>
            </a:r>
          </a:p>
          <a:p>
            <a:r>
              <a:rPr lang="en-US" sz="900" b="0" i="0" u="none" strike="noStrike" baseline="0" dirty="0">
                <a:latin typeface="Consolas" panose="020B0609020204030204" pitchFamily="49" charset="0"/>
              </a:rPr>
              <a:t>				} catch (</a:t>
            </a:r>
            <a:r>
              <a:rPr lang="en-US" sz="900" b="0" i="0" u="none" strike="noStrike" baseline="0" dirty="0" err="1">
                <a:latin typeface="Consolas" panose="020B0609020204030204" pitchFamily="49" charset="0"/>
              </a:rPr>
              <a:t>SQLException</a:t>
            </a:r>
            <a:r>
              <a:rPr lang="en-US" sz="900" b="0" i="0" u="none" strike="noStrike" baseline="0" dirty="0">
                <a:latin typeface="Consolas" panose="020B0609020204030204" pitchFamily="49" charset="0"/>
              </a:rPr>
              <a:t> e) {/*Do Nothing*/}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	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	} </a:t>
            </a:r>
          </a:p>
          <a:p>
            <a:r>
              <a:rPr lang="it-IT" sz="900" b="0" i="0" u="none" strike="noStrike" baseline="0" dirty="0">
                <a:latin typeface="Consolas" panose="020B0609020204030204" pitchFamily="49" charset="0"/>
              </a:rPr>
              <a:t>	} </a:t>
            </a:r>
          </a:p>
          <a:p>
            <a:r>
              <a:rPr lang="it-IT" sz="900" b="0" i="0" u="none" strike="noStrike" baseline="0" dirty="0">
                <a:solidFill>
                  <a:srgbClr val="323265"/>
                </a:solidFill>
                <a:latin typeface="Consolas" panose="020B0609020204030204" pitchFamily="49" charset="0"/>
              </a:rPr>
              <a:t>} </a:t>
            </a:r>
            <a:r>
              <a:rPr lang="it-IT" sz="900" b="0" i="0" u="none" strike="noStrike" baseline="0" dirty="0">
                <a:latin typeface="Consolas" panose="020B0609020204030204" pitchFamily="49" charset="0"/>
              </a:rPr>
              <a:t>			</a:t>
            </a:r>
            <a:endParaRPr lang="it-IT" sz="900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37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96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2490651" y="311255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2020 / 2021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8DA0C6D-E6BA-1945-862F-E45AEDDA7A8B}"/>
              </a:ext>
            </a:extLst>
          </p:cNvPr>
          <p:cNvSpPr txBox="1">
            <a:spLocks/>
          </p:cNvSpPr>
          <p:nvPr/>
        </p:nvSpPr>
        <p:spPr>
          <a:xfrm>
            <a:off x="1203615" y="12755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50A2B8D-E78D-6F42-BDAD-204AAE32F1DF}"/>
              </a:ext>
            </a:extLst>
          </p:cNvPr>
          <p:cNvSpPr txBox="1">
            <a:spLocks/>
          </p:cNvSpPr>
          <p:nvPr/>
        </p:nvSpPr>
        <p:spPr>
          <a:xfrm>
            <a:off x="1356015" y="14279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dirty="0"/>
              <a:t>Q&amp;A finale</a:t>
            </a:r>
          </a:p>
        </p:txBody>
      </p:sp>
    </p:spTree>
    <p:extLst>
      <p:ext uri="{BB962C8B-B14F-4D97-AF65-F5344CB8AC3E}">
        <p14:creationId xmlns:p14="http://schemas.microsoft.com/office/powerpoint/2010/main" val="5957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Java </a:t>
            </a:r>
            <a:r>
              <a:rPr lang="it-IT" dirty="0" err="1"/>
              <a:t>DataBase</a:t>
            </a:r>
            <a:r>
              <a:rPr lang="it-IT" dirty="0"/>
              <a:t> Connectivity (JDBC)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Interfaccia standard di accesso ai dati di DB relazionali</a:t>
            </a: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Permette di connettersi al DB e interrogarlo o aggiornarlo mediante SQL</a:t>
            </a: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Permette di accedere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ag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ogni sorgente di dati (Oracle,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MySql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DB2,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Postgres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…)</a:t>
            </a:r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4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Java </a:t>
            </a:r>
            <a:r>
              <a:rPr lang="it-IT" dirty="0" err="1"/>
              <a:t>DataBase</a:t>
            </a:r>
            <a:r>
              <a:rPr lang="it-IT" dirty="0"/>
              <a:t> Connectivity (JDBC)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È composto da</a:t>
            </a: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Insieme di interfacce che fanno parte della piattaforma Java e costituiscono le API per il programmatore</a:t>
            </a: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Gestore di </a:t>
            </a:r>
            <a:r>
              <a:rPr lang="it-IT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driver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che permette a driver di terze parti di connettersi ad un DB specifico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Un </a:t>
            </a:r>
            <a:r>
              <a:rPr lang="it-IT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driver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JDBC permette di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Connettersi ad un DB</a:t>
            </a:r>
          </a:p>
          <a:p>
            <a:pPr marL="171450"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Inviare un comando SQL</a:t>
            </a:r>
          </a:p>
          <a:p>
            <a:pPr marL="171450"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Processare il risultato</a:t>
            </a:r>
          </a:p>
          <a:p>
            <a:pPr marL="171450" indent="-171450">
              <a:buBlip>
                <a:blip r:embed="rId2"/>
              </a:buBlip>
            </a:pPr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5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SQL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SQL è il linguaggio standard per accedere ai DB relazionali </a:t>
            </a:r>
          </a:p>
          <a:p>
            <a:pPr marL="171450"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SQL non è standardizzato: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 i tipi: JDBC lo risolve introducendo un insieme gerarchico di tipi</a:t>
            </a:r>
          </a:p>
          <a:p>
            <a:pPr marL="171450"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628650" lvl="1" indent="-171450" algn="l">
              <a:buBlip>
                <a:blip r:embed="rId2"/>
              </a:buBlip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 i diversi </a:t>
            </a:r>
            <a:r>
              <a:rPr lang="it-IT" sz="1600" b="1" dirty="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statement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JDBC permette l’invio di una qualsiasi istruzione SQL (i driver devono essere conformi a determinati standard)</a:t>
            </a:r>
            <a:endParaRPr lang="en-IT" sz="160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6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Classi e interfacce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7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3B4BA4D-5249-4066-AC47-FE574E45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517" y="2343643"/>
            <a:ext cx="3732816" cy="35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Classi e interfacce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Driver Manager facility</a:t>
            </a: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DriverManager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permette una connessione con un driver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SQLPermission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fornisce i permessi quando il codice viene eseguito all’interno di un </a:t>
            </a: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SecurityManager</a:t>
            </a:r>
            <a:endParaRPr lang="it-IT" sz="1600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Driver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fornisce le API per registrare e connettere i driver: utilizzata dalla classe </a:t>
            </a: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DriverManager</a:t>
            </a:r>
            <a:endParaRPr lang="it-IT" sz="1600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DriverPropertyInfo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fornisce le proprietà di un driver JDBC (generalmente non utilizzata)</a:t>
            </a:r>
            <a:endParaRPr lang="it-IT" sz="1600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8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30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Classi e interfacce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SQL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statements</a:t>
            </a: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Statement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utilizzata per inviare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statements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base SQL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PreparedStatement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utilizzata per inviare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prepared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statements</a:t>
            </a:r>
            <a:endParaRPr lang="it-IT" sz="1600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CallableStatement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utilizzata per invocare le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stored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procedure</a:t>
            </a:r>
            <a:endParaRPr lang="it-IT" sz="1600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Connection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fornisce metodi per creare gli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statements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e gestire le connessioni</a:t>
            </a: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Savepoint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fornisce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savepoint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in una transazione</a:t>
            </a:r>
          </a:p>
          <a:p>
            <a:pPr marL="171450" indent="-171450">
              <a:buBlip>
                <a:blip r:embed="rId2"/>
              </a:buBlip>
            </a:pPr>
            <a:endParaRPr lang="it-IT" sz="1600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ResultSet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 rappresenta il risultato di una query</a:t>
            </a:r>
            <a:endParaRPr lang="it-IT" sz="1600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9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9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Copert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416d6af-b98a-4130-8bb8-7ba8b8b80202" xsi:nil="true"/>
    <lcf76f155ced4ddcb4097134ff3c332f xmlns="ead9ba1e-a4c6-42f4-956e-bbc394c49ad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8CF21F-DC6B-4411-A917-B62F5806D1D4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ead9ba1e-a4c6-42f4-956e-bbc394c49ad5"/>
    <ds:schemaRef ds:uri="8416d6af-b98a-4130-8bb8-7ba8b8b8020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16D7523-CCBE-421B-81A2-F92CEF5764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FC6C8B-DC6D-4B81-AE87-A75BF8BF7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d9ba1e-a4c6-42f4-956e-bbc394c49ad5"/>
    <ds:schemaRef ds:uri="8416d6af-b98a-4130-8bb8-7ba8b8b80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17336</TotalTime>
  <Words>3218</Words>
  <Application>Microsoft Office PowerPoint</Application>
  <PresentationFormat>Widescreen</PresentationFormat>
  <Paragraphs>508</Paragraphs>
  <Slides>38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Courier New</vt:lpstr>
      <vt:lpstr>Roboto Condensed</vt:lpstr>
      <vt:lpstr>Roboto Light</vt:lpstr>
      <vt:lpstr>Trebuchet MS</vt:lpstr>
      <vt:lpstr>Copertina</vt:lpstr>
      <vt:lpstr>Presentazione standard di PowerPoint</vt:lpstr>
      <vt:lpstr>Di cosa parleremo</vt:lpstr>
      <vt:lpstr>JDBC</vt:lpstr>
      <vt:lpstr>Java DataBase Connectivity (JDBC)</vt:lpstr>
      <vt:lpstr>Java DataBase Connectivity (JDBC)</vt:lpstr>
      <vt:lpstr>SQL</vt:lpstr>
      <vt:lpstr>Classi e interfacce</vt:lpstr>
      <vt:lpstr>Classi e interfacce</vt:lpstr>
      <vt:lpstr>Classi e interfacce</vt:lpstr>
      <vt:lpstr>Classi e interfacce</vt:lpstr>
      <vt:lpstr>Classi e interfacce</vt:lpstr>
      <vt:lpstr>Classi e interfacce</vt:lpstr>
      <vt:lpstr>Creazione del DB</vt:lpstr>
      <vt:lpstr>Database</vt:lpstr>
      <vt:lpstr>Database</vt:lpstr>
      <vt:lpstr>Database</vt:lpstr>
      <vt:lpstr>Passi</vt:lpstr>
      <vt:lpstr>Passi</vt:lpstr>
      <vt:lpstr>Registrare un driver</vt:lpstr>
      <vt:lpstr>Registrare un driver</vt:lpstr>
      <vt:lpstr>Esempio 1</vt:lpstr>
      <vt:lpstr>Esempio 2</vt:lpstr>
      <vt:lpstr>Esempio 3</vt:lpstr>
      <vt:lpstr>Stabilire una connessione al DB</vt:lpstr>
      <vt:lpstr>Stabilire una connessione al DB</vt:lpstr>
      <vt:lpstr>Esempio</vt:lpstr>
      <vt:lpstr>Creare uno statement</vt:lpstr>
      <vt:lpstr>Creare uno statement</vt:lpstr>
      <vt:lpstr>Eseguire l’SQL</vt:lpstr>
      <vt:lpstr>Processare il risultato</vt:lpstr>
      <vt:lpstr>Processare il risultato</vt:lpstr>
      <vt:lpstr>Processare il risultato</vt:lpstr>
      <vt:lpstr>Esempio 1</vt:lpstr>
      <vt:lpstr>Esempio 2</vt:lpstr>
      <vt:lpstr>Eliminare gli oggetti JDBC</vt:lpstr>
      <vt:lpstr>Eliminare gli oggetti JDBC</vt:lpstr>
      <vt:lpstr>Eliminare gli oggetti JDBC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Luca Brandolini</cp:lastModifiedBy>
  <cp:revision>227</cp:revision>
  <dcterms:created xsi:type="dcterms:W3CDTF">2020-11-04T11:19:57Z</dcterms:created>
  <dcterms:modified xsi:type="dcterms:W3CDTF">2022-11-17T10:31:19Z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  <property fmtid="{D5CDD505-2E9C-101B-9397-08002B2CF9AE}" pid="3" name="MediaServiceImageTags">
    <vt:lpwstr/>
  </property>
</Properties>
</file>